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21" r:id="rId1"/>
  </p:sldMasterIdLst>
  <p:notesMasterIdLst>
    <p:notesMasterId r:id="rId17"/>
  </p:notesMasterIdLst>
  <p:sldIdLst>
    <p:sldId id="256" r:id="rId2"/>
    <p:sldId id="258" r:id="rId3"/>
    <p:sldId id="267" r:id="rId4"/>
    <p:sldId id="259" r:id="rId5"/>
    <p:sldId id="260" r:id="rId6"/>
    <p:sldId id="262" r:id="rId7"/>
    <p:sldId id="265" r:id="rId8"/>
    <p:sldId id="266" r:id="rId9"/>
    <p:sldId id="269" r:id="rId10"/>
    <p:sldId id="270" r:id="rId11"/>
    <p:sldId id="271" r:id="rId12"/>
    <p:sldId id="272" r:id="rId13"/>
    <p:sldId id="274" r:id="rId14"/>
    <p:sldId id="268" r:id="rId15"/>
    <p:sldId id="273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69" d="100"/>
          <a:sy n="69" d="100"/>
        </p:scale>
        <p:origin x="1596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8BD1756-C9D9-4AEC-AEBA-4177C0621577}" type="datetimeFigureOut">
              <a:rPr lang="ru-RU" smtClean="0"/>
              <a:t>12.07.2024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5048619-E108-4B6C-89EB-F2E6EE0BD72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83389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5048619-E108-4B6C-89EB-F2E6EE0BD72E}" type="slidenum">
              <a:rPr lang="ru-RU" smtClean="0"/>
              <a:t>14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18441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20" name="Подзаголовок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/>
              <a:t>Образец подзаголовка</a:t>
            </a:r>
            <a:endParaRPr kumimoji="0" lang="en-US"/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38E4D-051A-41E1-86A4-E56916468FD0}" type="datetimeFigureOut">
              <a:rPr lang="en-US" smtClean="0"/>
              <a:pPr/>
              <a:t>7/12/2024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6BB73A-582F-4420-9A14-CB10A2B2E5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38E4D-051A-41E1-86A4-E56916468FD0}" type="datetimeFigureOut">
              <a:rPr lang="en-US" smtClean="0"/>
              <a:pPr/>
              <a:t>7/12/2024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6BB73A-582F-4420-9A14-CB10A2B2E5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38E4D-051A-41E1-86A4-E56916468FD0}" type="datetimeFigureOut">
              <a:rPr lang="en-US" smtClean="0"/>
              <a:pPr/>
              <a:t>7/12/2024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6BB73A-582F-4420-9A14-CB10A2B2E5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38E4D-051A-41E1-86A4-E56916468FD0}" type="datetimeFigureOut">
              <a:rPr lang="en-US" smtClean="0"/>
              <a:pPr/>
              <a:t>7/12/2024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6BB73A-582F-4420-9A14-CB10A2B2E5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Скругленный прямоугольник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38E4D-051A-41E1-86A4-E56916468FD0}" type="datetimeFigureOut">
              <a:rPr lang="en-US" smtClean="0"/>
              <a:pPr/>
              <a:t>7/12/2024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6BB73A-582F-4420-9A14-CB10A2B2E5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38E4D-051A-41E1-86A4-E56916468FD0}" type="datetimeFigureOut">
              <a:rPr lang="en-US" smtClean="0"/>
              <a:pPr/>
              <a:t>7/12/2024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6BB73A-582F-4420-9A14-CB10A2B2E5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38E4D-051A-41E1-86A4-E56916468FD0}" type="datetimeFigureOut">
              <a:rPr lang="en-US" smtClean="0"/>
              <a:pPr/>
              <a:t>7/12/2024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6BB73A-582F-4420-9A14-CB10A2B2E5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38E4D-051A-41E1-86A4-E56916468FD0}" type="datetimeFigureOut">
              <a:rPr lang="en-US" smtClean="0"/>
              <a:pPr/>
              <a:t>7/12/2024</a:t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6BB73A-582F-4420-9A14-CB10A2B2E5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38E4D-051A-41E1-86A4-E56916468FD0}" type="datetimeFigureOut">
              <a:rPr lang="en-US" smtClean="0"/>
              <a:pPr/>
              <a:t>7/12/2024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6BB73A-582F-4420-9A14-CB10A2B2E5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38E4D-051A-41E1-86A4-E56916468FD0}" type="datetimeFigureOut">
              <a:rPr lang="en-US" smtClean="0"/>
              <a:pPr/>
              <a:t>7/12/2024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6BB73A-582F-4420-9A14-CB10A2B2E5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с одним скругленным углом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38E4D-051A-41E1-86A4-E56916468FD0}" type="datetimeFigureOut">
              <a:rPr lang="en-US" smtClean="0"/>
              <a:pPr/>
              <a:t>7/12/2024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6BB73A-582F-4420-9A14-CB10A2B2E5E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/>
              <a:t>Вставка рисунка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/>
          <a:p>
            <a:pPr lvl="0" eaLnBrk="1" latinLnBrk="0" hangingPunct="1"/>
            <a:r>
              <a:rPr kumimoji="0" lang="ru-RU"/>
              <a:t>Образец текста</a:t>
            </a:r>
          </a:p>
          <a:p>
            <a:pPr lvl="1" eaLnBrk="1" latinLnBrk="0" hangingPunct="1"/>
            <a:r>
              <a:rPr kumimoji="0" lang="ru-RU"/>
              <a:t>Второй уровень</a:t>
            </a:r>
          </a:p>
          <a:p>
            <a:pPr lvl="2" eaLnBrk="1" latinLnBrk="0" hangingPunct="1"/>
            <a:r>
              <a:rPr kumimoji="0" lang="ru-RU"/>
              <a:t>Третий уровень</a:t>
            </a:r>
          </a:p>
          <a:p>
            <a:pPr lvl="3" eaLnBrk="1" latinLnBrk="0" hangingPunct="1"/>
            <a:r>
              <a:rPr kumimoji="0" lang="ru-RU"/>
              <a:t>Четвертый уровень</a:t>
            </a:r>
          </a:p>
          <a:p>
            <a:pPr lvl="4" eaLnBrk="1" latinLnBrk="0" hangingPunct="1"/>
            <a:r>
              <a:rPr kumimoji="0" lang="ru-RU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7CE38E4D-051A-41E1-86A4-E56916468FD0}" type="datetimeFigureOut">
              <a:rPr lang="en-US" smtClean="0"/>
              <a:pPr/>
              <a:t>7/12/2024</a:t>
            </a:fld>
            <a:endParaRPr lang="en-US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886BB73A-582F-4420-9A14-CB10A2B2E5E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22" r:id="rId1"/>
    <p:sldLayoutId id="2147483823" r:id="rId2"/>
    <p:sldLayoutId id="2147483824" r:id="rId3"/>
    <p:sldLayoutId id="2147483825" r:id="rId4"/>
    <p:sldLayoutId id="2147483826" r:id="rId5"/>
    <p:sldLayoutId id="2147483827" r:id="rId6"/>
    <p:sldLayoutId id="2147483828" r:id="rId7"/>
    <p:sldLayoutId id="2147483829" r:id="rId8"/>
    <p:sldLayoutId id="2147483830" r:id="rId9"/>
    <p:sldLayoutId id="2147483831" r:id="rId10"/>
    <p:sldLayoutId id="2147483832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ctrTitle"/>
          </p:nvPr>
        </p:nvSpPr>
        <p:spPr>
          <a:xfrm>
            <a:off x="722376" y="992778"/>
            <a:ext cx="7772400" cy="1136468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/>
              <a:t>Кардиологическое отделение ЦКБ ГА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17513" y="3605349"/>
            <a:ext cx="7054441" cy="561703"/>
          </a:xfrm>
        </p:spPr>
        <p:txBody>
          <a:bodyPr>
            <a:normAutofit/>
          </a:bodyPr>
          <a:lstStyle/>
          <a:p>
            <a:r>
              <a:rPr lang="ru-RU" sz="2100" dirty="0"/>
              <a:t>ВОЗМОЖНОСТИ ДИАГНОСТИКИ И ЛЕЧЕНИЯ</a:t>
            </a:r>
          </a:p>
        </p:txBody>
      </p:sp>
      <p:pic>
        <p:nvPicPr>
          <p:cNvPr id="5" name="Рисунок 4" descr="http://itd3.mycdn.me/image?id=872644926693&amp;t=20&amp;plc=WEB&amp;tkn=*OuPKfBIp_nrZtU9eylcRCcCHYJ8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26526" y="4167052"/>
            <a:ext cx="2011680" cy="19724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34266547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ctrTitle"/>
          </p:nvPr>
        </p:nvSpPr>
        <p:spPr>
          <a:xfrm>
            <a:off x="457200" y="1005841"/>
            <a:ext cx="8305800" cy="1254034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200" dirty="0"/>
              <a:t>Наш профиль:  Хроническая сердечная недостаточность</a:t>
            </a:r>
            <a:br>
              <a:rPr lang="ru-RU" dirty="0"/>
            </a:br>
            <a:r>
              <a:rPr lang="ru-RU" dirty="0"/>
              <a:t>Диагностика</a:t>
            </a:r>
          </a:p>
        </p:txBody>
      </p:sp>
      <p:sp>
        <p:nvSpPr>
          <p:cNvPr id="2" name="Подзаголовок 1"/>
          <p:cNvSpPr>
            <a:spLocks noGrp="1"/>
          </p:cNvSpPr>
          <p:nvPr>
            <p:ph type="subTitle" idx="1"/>
          </p:nvPr>
        </p:nvSpPr>
        <p:spPr>
          <a:xfrm>
            <a:off x="556727" y="3584772"/>
            <a:ext cx="8305800" cy="2905040"/>
          </a:xfrm>
        </p:spPr>
        <p:txBody>
          <a:bodyPr>
            <a:normAutofit fontScale="70000" lnSpcReduction="20000"/>
          </a:bodyPr>
          <a:lstStyle/>
          <a:p>
            <a:pPr algn="just"/>
            <a:r>
              <a:rPr lang="ru-RU" dirty="0"/>
              <a:t>Для постановки диагноза ХСН пациенту проводят следующий набор исследований:</a:t>
            </a:r>
          </a:p>
          <a:p>
            <a:pPr algn="just"/>
            <a:r>
              <a:rPr lang="ru-RU" dirty="0"/>
              <a:t>Основные исследования:</a:t>
            </a:r>
          </a:p>
          <a:p>
            <a:pPr marL="379476" indent="-342900" algn="just">
              <a:buFont typeface="Arial" panose="020B0604020202020204" pitchFamily="34" charset="0"/>
              <a:buChar char="•"/>
            </a:pPr>
            <a:r>
              <a:rPr lang="ru-RU" dirty="0"/>
              <a:t>Сбор анамнеза и врачебный осмотр</a:t>
            </a:r>
          </a:p>
          <a:p>
            <a:pPr marL="379476" indent="-342900" algn="just">
              <a:buFont typeface="Arial" panose="020B0604020202020204" pitchFamily="34" charset="0"/>
              <a:buChar char="•"/>
            </a:pPr>
            <a:r>
              <a:rPr lang="ru-RU" dirty="0"/>
              <a:t>ЭКГ</a:t>
            </a:r>
          </a:p>
          <a:p>
            <a:pPr marL="379476" indent="-342900" algn="just">
              <a:buFont typeface="Arial" panose="020B0604020202020204" pitchFamily="34" charset="0"/>
              <a:buChar char="•"/>
            </a:pPr>
            <a:r>
              <a:rPr lang="ru-RU" dirty="0"/>
              <a:t>Анализы крови</a:t>
            </a:r>
          </a:p>
          <a:p>
            <a:pPr marL="379476" indent="-342900" algn="just">
              <a:buFont typeface="Arial" panose="020B0604020202020204" pitchFamily="34" charset="0"/>
              <a:buChar char="•"/>
            </a:pPr>
            <a:r>
              <a:rPr lang="ru-RU" dirty="0"/>
              <a:t>Рентгенография органов грудной клетки</a:t>
            </a:r>
          </a:p>
          <a:p>
            <a:pPr marL="379476" indent="-342900" algn="just">
              <a:buFont typeface="Arial" panose="020B0604020202020204" pitchFamily="34" charset="0"/>
              <a:buChar char="•"/>
            </a:pPr>
            <a:r>
              <a:rPr lang="ru-RU" dirty="0"/>
              <a:t>ЭхоКГ</a:t>
            </a:r>
          </a:p>
          <a:p>
            <a:pPr algn="just"/>
            <a:r>
              <a:rPr lang="ru-RU" dirty="0"/>
              <a:t>Дополнительные исследования:</a:t>
            </a:r>
          </a:p>
          <a:p>
            <a:pPr marL="379476" indent="-342900" algn="just">
              <a:buFont typeface="Arial" panose="020B0604020202020204" pitchFamily="34" charset="0"/>
              <a:buChar char="•"/>
            </a:pPr>
            <a:r>
              <a:rPr lang="ru-RU" dirty="0"/>
              <a:t>Функциональные легочные тесты</a:t>
            </a:r>
          </a:p>
          <a:p>
            <a:pPr marL="379476" indent="-342900" algn="just">
              <a:buFont typeface="Arial" panose="020B0604020202020204" pitchFamily="34" charset="0"/>
              <a:buChar char="•"/>
            </a:pPr>
            <a:r>
              <a:rPr lang="ru-RU" dirty="0"/>
              <a:t>Нагрузочная проба</a:t>
            </a:r>
          </a:p>
          <a:p>
            <a:pPr marL="379476" indent="-342900" algn="just">
              <a:buFont typeface="Arial" panose="020B0604020202020204" pitchFamily="34" charset="0"/>
              <a:buChar char="•"/>
            </a:pPr>
            <a:r>
              <a:rPr lang="ru-RU" dirty="0"/>
              <a:t>МРТ сердца</a:t>
            </a:r>
          </a:p>
          <a:p>
            <a:pPr marL="379476" indent="-342900" algn="just">
              <a:buFont typeface="Arial" panose="020B0604020202020204" pitchFamily="34" charset="0"/>
              <a:buChar char="•"/>
            </a:pPr>
            <a:r>
              <a:rPr lang="ru-RU" dirty="0"/>
              <a:t>Катетеризация сердца и ангиография</a:t>
            </a:r>
          </a:p>
          <a:p>
            <a:pPr marL="379476" indent="-342900" algn="just">
              <a:buFont typeface="Arial" panose="020B0604020202020204" pitchFamily="34" charset="0"/>
              <a:buChar char="•"/>
            </a:pPr>
            <a:r>
              <a:rPr lang="ru-RU" dirty="0"/>
              <a:t>Мультиспиральная компьютерная томография</a:t>
            </a:r>
          </a:p>
          <a:p>
            <a:pPr algn="just"/>
            <a:endParaRPr lang="ru-RU" dirty="0"/>
          </a:p>
          <a:p>
            <a:pPr algn="just"/>
            <a:r>
              <a:rPr lang="ru-RU" dirty="0"/>
              <a:t>Симптомы каждого пациента индивидуальны, и в зависимости от них могут быть назначены несколько из перечисленных выше исследований.</a:t>
            </a:r>
          </a:p>
        </p:txBody>
      </p:sp>
    </p:spTree>
    <p:extLst>
      <p:ext uri="{BB962C8B-B14F-4D97-AF65-F5344CB8AC3E}">
        <p14:creationId xmlns:p14="http://schemas.microsoft.com/office/powerpoint/2010/main" val="427250352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ctrTitle"/>
          </p:nvPr>
        </p:nvSpPr>
        <p:spPr>
          <a:xfrm>
            <a:off x="457200" y="1005841"/>
            <a:ext cx="8305800" cy="1254034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200" dirty="0"/>
              <a:t>Наш профиль:  Хроническая сердечная недостаточность</a:t>
            </a:r>
            <a:br>
              <a:rPr lang="ru-RU" dirty="0"/>
            </a:br>
            <a:r>
              <a:rPr lang="ru-RU" dirty="0"/>
              <a:t>Лечение</a:t>
            </a:r>
          </a:p>
        </p:txBody>
      </p:sp>
      <p:sp>
        <p:nvSpPr>
          <p:cNvPr id="2" name="Подзаголовок 1"/>
          <p:cNvSpPr>
            <a:spLocks noGrp="1"/>
          </p:cNvSpPr>
          <p:nvPr>
            <p:ph type="subTitle" idx="1"/>
          </p:nvPr>
        </p:nvSpPr>
        <p:spPr>
          <a:xfrm>
            <a:off x="457200" y="3590841"/>
            <a:ext cx="8305800" cy="3060812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ru-RU" dirty="0"/>
              <a:t>Современное лечение ХСН подразумевает одномоментное назначение четырёх основных групп препаратов (</a:t>
            </a:r>
            <a:r>
              <a:rPr lang="ru-RU" dirty="0" err="1"/>
              <a:t>квадротерапия</a:t>
            </a:r>
            <a:r>
              <a:rPr lang="ru-RU" dirty="0"/>
              <a:t>):</a:t>
            </a:r>
          </a:p>
          <a:p>
            <a:pPr marL="379476" indent="-342900" algn="just">
              <a:buFont typeface="Arial" panose="020B0604020202020204" pitchFamily="34" charset="0"/>
              <a:buChar char="•"/>
            </a:pPr>
            <a:r>
              <a:rPr lang="ru-RU" dirty="0"/>
              <a:t>ингибиторов АПФ, или блокаторов рецепторов ангиотензина, или ингибитора </a:t>
            </a:r>
            <a:r>
              <a:rPr lang="ru-RU" dirty="0" err="1"/>
              <a:t>неприлизиновых</a:t>
            </a:r>
            <a:r>
              <a:rPr lang="ru-RU" dirty="0"/>
              <a:t> рецепторов (</a:t>
            </a:r>
            <a:r>
              <a:rPr lang="ru-RU" dirty="0" err="1"/>
              <a:t>сакубитрил</a:t>
            </a:r>
            <a:r>
              <a:rPr lang="ru-RU" dirty="0"/>
              <a:t>/валсартан); </a:t>
            </a:r>
          </a:p>
          <a:p>
            <a:pPr marL="379476" indent="-342900" algn="just">
              <a:buFont typeface="Arial" panose="020B0604020202020204" pitchFamily="34" charset="0"/>
              <a:buChar char="•"/>
            </a:pPr>
            <a:r>
              <a:rPr lang="ru-RU" dirty="0"/>
              <a:t>блокаторов минералокортикоидных рецепторов; </a:t>
            </a:r>
          </a:p>
          <a:p>
            <a:pPr marL="379476" indent="-342900" algn="just">
              <a:buFont typeface="Arial" panose="020B0604020202020204" pitchFamily="34" charset="0"/>
              <a:buChar char="•"/>
            </a:pPr>
            <a:r>
              <a:rPr lang="ru-RU" dirty="0"/>
              <a:t>бета-адреноблокаторов  </a:t>
            </a:r>
          </a:p>
          <a:p>
            <a:pPr marL="379476" indent="-342900" algn="just">
              <a:buFont typeface="Arial" panose="020B0604020202020204" pitchFamily="34" charset="0"/>
              <a:buChar char="•"/>
            </a:pPr>
            <a:r>
              <a:rPr lang="ru-RU" dirty="0"/>
              <a:t>ингибиторов натрий-глюкозного </a:t>
            </a:r>
            <a:r>
              <a:rPr lang="ru-RU" dirty="0" err="1"/>
              <a:t>котранспортера</a:t>
            </a:r>
            <a:r>
              <a:rPr lang="ru-RU" dirty="0"/>
              <a:t> 2-го  типа. </a:t>
            </a:r>
          </a:p>
          <a:p>
            <a:pPr algn="just"/>
            <a:r>
              <a:rPr lang="ru-RU" dirty="0"/>
              <a:t>Также проводится оценка показаний к </a:t>
            </a:r>
            <a:r>
              <a:rPr lang="ru-RU" dirty="0" err="1"/>
              <a:t>коронароангиографии</a:t>
            </a:r>
            <a:r>
              <a:rPr lang="ru-RU" dirty="0"/>
              <a:t>, сердечной ресинхронизирующей терапии.</a:t>
            </a:r>
          </a:p>
        </p:txBody>
      </p:sp>
    </p:spTree>
    <p:extLst>
      <p:ext uri="{BB962C8B-B14F-4D97-AF65-F5344CB8AC3E}">
        <p14:creationId xmlns:p14="http://schemas.microsoft.com/office/powerpoint/2010/main" val="333006609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ctrTitle"/>
          </p:nvPr>
        </p:nvSpPr>
        <p:spPr>
          <a:xfrm>
            <a:off x="457200" y="1005841"/>
            <a:ext cx="8305800" cy="1254034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200" dirty="0"/>
              <a:t>Наш профиль:  профилактика развития ССЗ и их осложнений: Задачи</a:t>
            </a:r>
            <a:endParaRPr lang="ru-RU" dirty="0"/>
          </a:p>
        </p:txBody>
      </p:sp>
      <p:sp>
        <p:nvSpPr>
          <p:cNvPr id="2" name="Подзаголовок 1"/>
          <p:cNvSpPr>
            <a:spLocks noGrp="1"/>
          </p:cNvSpPr>
          <p:nvPr>
            <p:ph type="subTitle" idx="1"/>
          </p:nvPr>
        </p:nvSpPr>
        <p:spPr>
          <a:xfrm>
            <a:off x="457200" y="3590841"/>
            <a:ext cx="8305800" cy="3060812"/>
          </a:xfrm>
        </p:spPr>
        <p:txBody>
          <a:bodyPr>
            <a:normAutofit fontScale="77500" lnSpcReduction="20000"/>
          </a:bodyPr>
          <a:lstStyle/>
          <a:p>
            <a:pPr marL="493776" indent="-457200" algn="just">
              <a:buAutoNum type="arabicPeriod"/>
            </a:pPr>
            <a:r>
              <a:rPr lang="ru-RU" dirty="0"/>
              <a:t>Оценка ФР ССЗ, суммарного ССР и его снижение за счет модификации всех имеющихся ФР. </a:t>
            </a:r>
          </a:p>
          <a:p>
            <a:pPr marL="493776" indent="-457200" algn="just">
              <a:buAutoNum type="arabicPeriod"/>
            </a:pPr>
            <a:endParaRPr lang="ru-RU" dirty="0"/>
          </a:p>
          <a:p>
            <a:pPr marL="493776" indent="-457200" algn="just">
              <a:buAutoNum type="arabicPeriod"/>
            </a:pPr>
            <a:r>
              <a:rPr lang="ru-RU" dirty="0"/>
              <a:t>Ранняя диагностика ССЗ. Заболевания, обусловленные атеросклерозом, начинают развиваться задолго до появления первых клинических симптомов. Больные часто умирают внезапно, вследствие несвоевременной диагностики, не получив медицинской помощи. </a:t>
            </a:r>
          </a:p>
          <a:p>
            <a:pPr marL="493776" indent="-457200" algn="just">
              <a:buAutoNum type="arabicPeriod"/>
            </a:pPr>
            <a:endParaRPr lang="ru-RU" dirty="0"/>
          </a:p>
          <a:p>
            <a:pPr marL="493776" indent="-457200" algn="just">
              <a:buAutoNum type="arabicPeriod"/>
            </a:pPr>
            <a:r>
              <a:rPr lang="ru-RU" dirty="0"/>
              <a:t>Использование эффективных (доказанных) методов лечения, в том числе в рамках диспансерного наблюдения и применения высокотехнологичных методов, для снижения риска осложнений, улучшения прогноза и качества жизни больных. </a:t>
            </a:r>
          </a:p>
          <a:p>
            <a:pPr marL="493776" indent="-457200" algn="just">
              <a:buAutoNum type="arabicPeriod"/>
            </a:pPr>
            <a:endParaRPr lang="ru-RU" dirty="0"/>
          </a:p>
          <a:p>
            <a:pPr marL="493776" indent="-457200" algn="just">
              <a:buAutoNum type="arabicPeriod"/>
            </a:pPr>
            <a:r>
              <a:rPr lang="ru-RU" dirty="0"/>
              <a:t>Пропаганда здорового образа жизни. </a:t>
            </a:r>
          </a:p>
        </p:txBody>
      </p:sp>
    </p:spTree>
    <p:extLst>
      <p:ext uri="{BB962C8B-B14F-4D97-AF65-F5344CB8AC3E}">
        <p14:creationId xmlns:p14="http://schemas.microsoft.com/office/powerpoint/2010/main" val="227439074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ctrTitle"/>
          </p:nvPr>
        </p:nvSpPr>
        <p:spPr>
          <a:xfrm>
            <a:off x="457200" y="1005841"/>
            <a:ext cx="8305800" cy="1254034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200" dirty="0"/>
              <a:t>Наш профиль:  профилактика развития ССЗ и их осложнений: Принципы</a:t>
            </a:r>
            <a:endParaRPr lang="ru-RU" dirty="0"/>
          </a:p>
        </p:txBody>
      </p:sp>
      <p:sp>
        <p:nvSpPr>
          <p:cNvPr id="2" name="Подзаголовок 1"/>
          <p:cNvSpPr>
            <a:spLocks noGrp="1"/>
          </p:cNvSpPr>
          <p:nvPr>
            <p:ph type="subTitle" idx="1"/>
          </p:nvPr>
        </p:nvSpPr>
        <p:spPr>
          <a:xfrm>
            <a:off x="457200" y="3590841"/>
            <a:ext cx="8305800" cy="3060812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ru-RU" dirty="0"/>
              <a:t>Оценка индивидуального ССР предполагает отнесение пациента к следующим категориям: </a:t>
            </a:r>
          </a:p>
          <a:p>
            <a:pPr marL="493776" indent="-457200" algn="just">
              <a:buFont typeface="Arial" panose="020B0604020202020204" pitchFamily="34" charset="0"/>
              <a:buChar char="•"/>
            </a:pPr>
            <a:r>
              <a:rPr lang="ru-RU" dirty="0"/>
              <a:t>в целом здоровых лиц (с низким и умеренным риском); </a:t>
            </a:r>
          </a:p>
          <a:p>
            <a:pPr marL="493776" indent="-457200" algn="just">
              <a:buFont typeface="Arial" panose="020B0604020202020204" pitchFamily="34" charset="0"/>
              <a:buChar char="•"/>
            </a:pPr>
            <a:r>
              <a:rPr lang="ru-RU" dirty="0"/>
              <a:t>лиц, имеющих АГ без доказанных АССЗ;</a:t>
            </a:r>
          </a:p>
          <a:p>
            <a:pPr marL="493776" indent="-457200" algn="just">
              <a:buFont typeface="Arial" panose="020B0604020202020204" pitchFamily="34" charset="0"/>
              <a:buChar char="•"/>
            </a:pPr>
            <a:r>
              <a:rPr lang="ru-RU" dirty="0"/>
              <a:t>пациентов с установленными АССЗ; </a:t>
            </a:r>
          </a:p>
          <a:p>
            <a:pPr marL="493776" indent="-457200" algn="just">
              <a:buFont typeface="Arial" panose="020B0604020202020204" pitchFamily="34" charset="0"/>
              <a:buChar char="•"/>
            </a:pPr>
            <a:r>
              <a:rPr lang="ru-RU" dirty="0"/>
              <a:t>пациентов с СД 2 типа; </a:t>
            </a:r>
          </a:p>
          <a:p>
            <a:pPr marL="493776" indent="-457200" algn="just">
              <a:buFont typeface="Arial" panose="020B0604020202020204" pitchFamily="34" charset="0"/>
              <a:buChar char="•"/>
            </a:pPr>
            <a:r>
              <a:rPr lang="ru-RU" dirty="0"/>
              <a:t>пациентов со специфическими ФР (хронической болезнью почек (ХБП), семейной гиперхолестеринемией (СГХС)). </a:t>
            </a:r>
          </a:p>
          <a:p>
            <a:pPr marL="493776" indent="-457200" algn="just">
              <a:buFont typeface="Arial" panose="020B0604020202020204" pitchFamily="34" charset="0"/>
              <a:buChar char="•"/>
            </a:pPr>
            <a:endParaRPr lang="ru-RU" dirty="0"/>
          </a:p>
          <a:p>
            <a:pPr algn="just"/>
            <a:r>
              <a:rPr lang="ru-RU" dirty="0"/>
              <a:t>Для осуществления такого разделения больные проходят обследование: ЭКГ, ЭХОКГ, СМАД, УЗДС БЦА, сдача лаб. анализов - ОАК, БХ крови с развернутой </a:t>
            </a:r>
            <a:r>
              <a:rPr lang="ru-RU" dirty="0" err="1"/>
              <a:t>липидограммой</a:t>
            </a:r>
            <a:r>
              <a:rPr lang="ru-RU" dirty="0"/>
              <a:t> и др. </a:t>
            </a:r>
          </a:p>
        </p:txBody>
      </p:sp>
    </p:spTree>
    <p:extLst>
      <p:ext uri="{BB962C8B-B14F-4D97-AF65-F5344CB8AC3E}">
        <p14:creationId xmlns:p14="http://schemas.microsoft.com/office/powerpoint/2010/main" val="197649048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Объект 3">
            <a:extLst>
              <a:ext uri="{FF2B5EF4-FFF2-40B4-BE49-F238E27FC236}">
                <a16:creationId xmlns:a16="http://schemas.microsoft.com/office/drawing/2014/main" id="{8D1B999F-4CFB-1BCA-8E54-1861256D42EF}"/>
              </a:ext>
            </a:extLst>
          </p:cNvPr>
          <p:cNvPicPr>
            <a:picLocks/>
          </p:cNvPicPr>
          <p:nvPr/>
        </p:nvPicPr>
        <p:blipFill>
          <a:blip r:embed="rId3"/>
          <a:stretch>
            <a:fillRect/>
          </a:stretch>
        </p:blipFill>
        <p:spPr>
          <a:xfrm>
            <a:off x="368372" y="409170"/>
            <a:ext cx="8407256" cy="55313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261072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ctrTitle"/>
          </p:nvPr>
        </p:nvSpPr>
        <p:spPr>
          <a:xfrm>
            <a:off x="419100" y="515673"/>
            <a:ext cx="8305800" cy="1254034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200" dirty="0"/>
              <a:t>Наш профиль:  профилактика развития ССЗ и их осложнений: стремление к идеалу</a:t>
            </a:r>
            <a:endParaRPr lang="ru-RU" dirty="0"/>
          </a:p>
        </p:txBody>
      </p:sp>
      <p:sp>
        <p:nvSpPr>
          <p:cNvPr id="20" name="Прямоугольник 19">
            <a:extLst>
              <a:ext uri="{FF2B5EF4-FFF2-40B4-BE49-F238E27FC236}">
                <a16:creationId xmlns:a16="http://schemas.microsoft.com/office/drawing/2014/main" id="{00FBFEB5-E5B4-6F4D-5C7D-AA61DD55F213}"/>
              </a:ext>
            </a:extLst>
          </p:cNvPr>
          <p:cNvSpPr/>
          <p:nvPr/>
        </p:nvSpPr>
        <p:spPr>
          <a:xfrm>
            <a:off x="594050" y="4425791"/>
            <a:ext cx="283028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0000"/>
              </a:lnSpc>
            </a:pPr>
            <a:r>
              <a:rPr lang="ru-RU" sz="1600" b="1" spc="-1" dirty="0">
                <a:solidFill>
                  <a:schemeClr val="tx2"/>
                </a:solidFill>
                <a:uFill>
                  <a:solidFill>
                    <a:srgbClr val="FFFFFF"/>
                  </a:solidFill>
                </a:uFill>
                <a:latin typeface="Open Sans"/>
                <a:ea typeface="Open Sans"/>
              </a:rPr>
              <a:t>Целевые уровни факторов риска</a:t>
            </a:r>
            <a:endParaRPr lang="ru-RU" sz="1600" spc="-1" dirty="0">
              <a:solidFill>
                <a:schemeClr val="tx2"/>
              </a:solidFill>
              <a:uFill>
                <a:solidFill>
                  <a:srgbClr val="FFFFFF"/>
                </a:solidFill>
              </a:uFill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F25CE179-45FB-630F-9FB9-C89A61E9F4D9}"/>
              </a:ext>
            </a:extLst>
          </p:cNvPr>
          <p:cNvSpPr txBox="1"/>
          <p:nvPr/>
        </p:nvSpPr>
        <p:spPr>
          <a:xfrm>
            <a:off x="4345733" y="3865800"/>
            <a:ext cx="4572000" cy="20313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dirty="0"/>
              <a:t>АД &lt; 140/90 мм рт. ст.</a:t>
            </a:r>
          </a:p>
          <a:p>
            <a:r>
              <a:rPr lang="ru-RU" dirty="0"/>
              <a:t>ОХС&lt; 5 ммоль/л </a:t>
            </a:r>
          </a:p>
          <a:p>
            <a:r>
              <a:rPr lang="ru-RU" dirty="0"/>
              <a:t>ХС ЛПНП &lt; 3 ммоль/л</a:t>
            </a:r>
          </a:p>
          <a:p>
            <a:r>
              <a:rPr lang="ru-RU" dirty="0"/>
              <a:t>HbA1c &lt;   7%</a:t>
            </a:r>
          </a:p>
          <a:p>
            <a:r>
              <a:rPr lang="ru-RU" dirty="0"/>
              <a:t>Окружность талии: м &lt; 94 см, ж &lt; 80 см, </a:t>
            </a:r>
          </a:p>
          <a:p>
            <a:r>
              <a:rPr lang="ru-RU" dirty="0"/>
              <a:t>ИМТ 20 -25 кг/м2</a:t>
            </a:r>
          </a:p>
        </p:txBody>
      </p:sp>
      <p:sp>
        <p:nvSpPr>
          <p:cNvPr id="25" name="Стрелка вправо 9">
            <a:extLst>
              <a:ext uri="{FF2B5EF4-FFF2-40B4-BE49-F238E27FC236}">
                <a16:creationId xmlns:a16="http://schemas.microsoft.com/office/drawing/2014/main" id="{2D7627AE-37CA-AFAD-B4F0-0D2799C9F90B}"/>
              </a:ext>
            </a:extLst>
          </p:cNvPr>
          <p:cNvSpPr/>
          <p:nvPr/>
        </p:nvSpPr>
        <p:spPr>
          <a:xfrm>
            <a:off x="2809293" y="4554892"/>
            <a:ext cx="1230085" cy="32657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151091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>
          <a:xfrm>
            <a:off x="574807" y="404004"/>
            <a:ext cx="8183880" cy="1051560"/>
          </a:xfrm>
        </p:spPr>
        <p:txBody>
          <a:bodyPr>
            <a:normAutofit/>
          </a:bodyPr>
          <a:lstStyle/>
          <a:p>
            <a:r>
              <a:rPr lang="ru-RU" dirty="0"/>
              <a:t>Структура отделения 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74807" y="1835816"/>
            <a:ext cx="8183880" cy="4187952"/>
          </a:xfrm>
        </p:spPr>
        <p:txBody>
          <a:bodyPr>
            <a:normAutofit fontScale="85000" lnSpcReduction="10000"/>
          </a:bodyPr>
          <a:lstStyle/>
          <a:p>
            <a:r>
              <a:rPr lang="ru-RU" dirty="0"/>
              <a:t>Коечный фонд: 30 коек.  Палаты: двухместные, одноместные с отдельным санузлом.  </a:t>
            </a:r>
          </a:p>
          <a:p>
            <a:r>
              <a:rPr lang="ru-RU" dirty="0"/>
              <a:t>В составе кардиологического отделения  работают опытные и  высококвалифицированные специалисты: 2 врача с высшей категорией, 1 кандидат медицинских наук.</a:t>
            </a:r>
          </a:p>
          <a:p>
            <a:r>
              <a:rPr lang="ru-RU" dirty="0"/>
              <a:t>Отделение оснащено  электрокардиографом, электрическим  дефибриллятором, прикроватными мониторами, аппаратом для </a:t>
            </a:r>
            <a:r>
              <a:rPr lang="ru-RU" dirty="0" err="1"/>
              <a:t>чреспищеводной</a:t>
            </a:r>
            <a:r>
              <a:rPr lang="ru-RU" dirty="0"/>
              <a:t> стимуляции сердца.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354345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F7FB6F2-C389-2C44-A817-6E752B3DA1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2920" y="530352"/>
            <a:ext cx="8183880" cy="1051560"/>
          </a:xfrm>
        </p:spPr>
        <p:txBody>
          <a:bodyPr>
            <a:normAutofit fontScale="90000"/>
          </a:bodyPr>
          <a:lstStyle/>
          <a:p>
            <a:r>
              <a:rPr lang="ru-RU" dirty="0"/>
              <a:t>Основные направления обследования и лечения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4118850-4A46-2F7A-BA77-FFB332A8BD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0060" y="1656272"/>
            <a:ext cx="8183880" cy="4340920"/>
          </a:xfrm>
        </p:spPr>
        <p:txBody>
          <a:bodyPr>
            <a:normAutofit fontScale="92500" lnSpcReduction="10000"/>
          </a:bodyPr>
          <a:lstStyle/>
          <a:p>
            <a:r>
              <a:rPr lang="ru-RU" dirty="0"/>
              <a:t>Гипертоническая болезнь и симптоматическая гипертензия</a:t>
            </a:r>
          </a:p>
          <a:p>
            <a:r>
              <a:rPr lang="ru-RU" dirty="0"/>
              <a:t>Ишемическая болезнь сердца (стабильная и нестабильная)</a:t>
            </a:r>
          </a:p>
          <a:p>
            <a:r>
              <a:rPr lang="ru-RU" dirty="0"/>
              <a:t>Инфаркт миокарда, в т.ч. перенесенный</a:t>
            </a:r>
          </a:p>
          <a:p>
            <a:r>
              <a:rPr lang="ru-RU" dirty="0"/>
              <a:t>Хроническая сердечная недостаточность</a:t>
            </a:r>
          </a:p>
          <a:p>
            <a:r>
              <a:rPr lang="ru-RU" dirty="0" err="1"/>
              <a:t>Некоронарогенные</a:t>
            </a:r>
            <a:r>
              <a:rPr lang="ru-RU" dirty="0"/>
              <a:t> заболевания сердца: миокардиты, кардиомиопатии</a:t>
            </a:r>
          </a:p>
          <a:p>
            <a:r>
              <a:rPr lang="ru-RU" dirty="0"/>
              <a:t>Нарушения ритма и проводимости </a:t>
            </a:r>
          </a:p>
          <a:p>
            <a:r>
              <a:rPr lang="ru-RU" dirty="0"/>
              <a:t>Инфекционный эндокардит, перикардиты</a:t>
            </a:r>
          </a:p>
          <a:p>
            <a:r>
              <a:rPr lang="ru-RU" dirty="0"/>
              <a:t>Ревматические пороки сердца и др.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105047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>
          <a:xfrm>
            <a:off x="555037" y="770709"/>
            <a:ext cx="8169863" cy="753291"/>
          </a:xfrm>
        </p:spPr>
        <p:txBody>
          <a:bodyPr>
            <a:normAutofit fontScale="90000"/>
          </a:bodyPr>
          <a:lstStyle/>
          <a:p>
            <a:pPr algn="ctr"/>
            <a:br>
              <a:rPr lang="ru-RU" dirty="0"/>
            </a:br>
            <a:br>
              <a:rPr lang="ru-RU" dirty="0"/>
            </a:br>
            <a:br>
              <a:rPr lang="ru-RU" dirty="0"/>
            </a:br>
            <a:r>
              <a:rPr lang="ru-RU" dirty="0"/>
              <a:t>Преимущества и приоритетные направления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67200"/>
          </a:xfrm>
        </p:spPr>
        <p:txBody>
          <a:bodyPr>
            <a:normAutofit fontScale="77500" lnSpcReduction="20000"/>
          </a:bodyPr>
          <a:lstStyle/>
          <a:p>
            <a:r>
              <a:rPr lang="ru-RU" dirty="0"/>
              <a:t>Благодаря тому, что отделение входит в структуру многопрофильного медицинского центра, высококвалифицированная медицинская помощь оказывается на самом современном уровне пациентам, имеющим тяжелые сопутствующие заболевания, практически по всем разделам внутренних болезней. </a:t>
            </a:r>
          </a:p>
          <a:p>
            <a:r>
              <a:rPr lang="ru-RU" dirty="0"/>
              <a:t>Приоритетными направлениями деятельности отделения являются: раннее выявление, диагностика, комплексное лечение и реабилитация сердечно-сосудистых заболеваний с использованием высокотехнологичных методов диагностики и лечения. </a:t>
            </a:r>
          </a:p>
        </p:txBody>
      </p:sp>
    </p:spTree>
    <p:extLst>
      <p:ext uri="{BB962C8B-B14F-4D97-AF65-F5344CB8AC3E}">
        <p14:creationId xmlns:p14="http://schemas.microsoft.com/office/powerpoint/2010/main" val="24915380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>
          <a:xfrm>
            <a:off x="415925" y="496389"/>
            <a:ext cx="8308975" cy="1027611"/>
          </a:xfrm>
        </p:spPr>
        <p:txBody>
          <a:bodyPr/>
          <a:lstStyle/>
          <a:p>
            <a:pPr algn="ctr"/>
            <a:r>
              <a:rPr lang="ru-RU" dirty="0"/>
              <a:t>Деятельность  отделения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894114"/>
            <a:ext cx="8229600" cy="4201886"/>
          </a:xfrm>
        </p:spPr>
        <p:txBody>
          <a:bodyPr>
            <a:normAutofit fontScale="55000" lnSpcReduction="20000"/>
          </a:bodyPr>
          <a:lstStyle/>
          <a:p>
            <a:pPr marL="0" indent="0" algn="just">
              <a:buNone/>
            </a:pPr>
            <a:r>
              <a:rPr lang="ru-RU" dirty="0"/>
              <a:t>Врачи отделения оказывают консультативную помощь , а при необходимости проводят стационарное обследование и лечение летного, диспетчерского и курсантского состава по направлению ВЛЭК</a:t>
            </a:r>
          </a:p>
          <a:p>
            <a:pPr marL="0" indent="0" algn="just">
              <a:buNone/>
            </a:pPr>
            <a:r>
              <a:rPr lang="ru-RU" dirty="0"/>
              <a:t> • Врачами-кардиологами отделения совместно с эндоваскулярными хирургами, кардиохирургами, определяются показания и подготовка к проведению интервенционных вмешательств: коронарографии, эндоваскулярным вмешательствам, аортокоронарному шунтированию, а также проводится реабилитация пациентов после кардиохирургических вмешательств.</a:t>
            </a:r>
          </a:p>
          <a:p>
            <a:pPr marL="0" indent="0" algn="just">
              <a:buNone/>
            </a:pPr>
            <a:r>
              <a:rPr lang="ru-RU" dirty="0"/>
              <a:t>• </a:t>
            </a:r>
            <a:r>
              <a:rPr lang="ru-RU" b="1" dirty="0"/>
              <a:t>Использование современных технологий позволяет сократить сроки обследования пациентов до 2-5 дней. </a:t>
            </a:r>
          </a:p>
          <a:p>
            <a:pPr marL="0" indent="0" algn="just">
              <a:buNone/>
            </a:pPr>
            <a:r>
              <a:rPr lang="ru-RU" dirty="0"/>
              <a:t>• После проведенного в стационаре обследования и лечения пациенты имеют возможность находиться под наблюдением врачей — кардиологов в поликлинике ЦКБ ГА, что </a:t>
            </a:r>
            <a:r>
              <a:rPr lang="ru-RU" b="1" i="1" dirty="0"/>
              <a:t>способствует обеспечению преемственности </a:t>
            </a:r>
            <a:r>
              <a:rPr lang="ru-RU" dirty="0"/>
              <a:t>на всех этапах оказания медицинской помощи больным сердечно — сосудистыми заболеваниями.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290317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17513" y="783772"/>
            <a:ext cx="8307387" cy="1645920"/>
          </a:xfrm>
        </p:spPr>
        <p:txBody>
          <a:bodyPr>
            <a:normAutofit/>
          </a:bodyPr>
          <a:lstStyle/>
          <a:p>
            <a:pPr algn="ctr"/>
            <a:r>
              <a:rPr lang="ru-RU" sz="3200" dirty="0"/>
              <a:t>Наш профиль: артериальные гипертензии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17513" y="3809999"/>
            <a:ext cx="8307387" cy="2708367"/>
          </a:xfrm>
        </p:spPr>
        <p:txBody>
          <a:bodyPr>
            <a:normAutofit fontScale="77500" lnSpcReduction="20000"/>
          </a:bodyPr>
          <a:lstStyle/>
          <a:p>
            <a:pPr algn="ctr"/>
            <a:r>
              <a:rPr lang="ru-RU" dirty="0" err="1"/>
              <a:t>Эссенциальная</a:t>
            </a:r>
            <a:r>
              <a:rPr lang="ru-RU" dirty="0"/>
              <a:t> артериальная гипертензия. Вторичные артериальные гипертонии</a:t>
            </a:r>
          </a:p>
          <a:p>
            <a:pPr algn="ctr"/>
            <a:endParaRPr lang="ru-RU" b="1" dirty="0"/>
          </a:p>
          <a:p>
            <a:pPr algn="ctr"/>
            <a:r>
              <a:rPr lang="ru-RU" b="1" dirty="0"/>
              <a:t>	Нозологические прейскуранты: </a:t>
            </a:r>
          </a:p>
          <a:p>
            <a:pPr algn="ctr"/>
            <a:endParaRPr lang="ru-RU" dirty="0"/>
          </a:p>
          <a:p>
            <a:pPr algn="ctr"/>
            <a:r>
              <a:rPr lang="ru-RU" dirty="0"/>
              <a:t>	«Артериальная гипертония»</a:t>
            </a:r>
          </a:p>
          <a:p>
            <a:pPr algn="ctr"/>
            <a:endParaRPr lang="ru-RU" dirty="0"/>
          </a:p>
          <a:p>
            <a:pPr algn="ctr"/>
            <a:r>
              <a:rPr lang="ru-RU" dirty="0"/>
              <a:t>	</a:t>
            </a:r>
          </a:p>
          <a:p>
            <a:pPr algn="ctr"/>
            <a:r>
              <a:rPr lang="ru-RU" dirty="0"/>
              <a:t>	Программа обследования включает: ЭКГ, ЭХО-КГ, УЗДГ МАГ, УЗИ почек и надпочечников,  СМАД. Рентгенографию органов грудной клетки. </a:t>
            </a:r>
          </a:p>
          <a:p>
            <a:pPr algn="ctr"/>
            <a:r>
              <a:rPr lang="ru-RU" dirty="0"/>
              <a:t>Проводится индивидуальный подбор гипотензивной терапии. Длительность нахождения в стационаре 5-7 дней. 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ctrTitle"/>
          </p:nvPr>
        </p:nvSpPr>
        <p:spPr>
          <a:xfrm>
            <a:off x="457200" y="731521"/>
            <a:ext cx="8305800" cy="1828799"/>
          </a:xfrm>
        </p:spPr>
        <p:txBody>
          <a:bodyPr>
            <a:normAutofit fontScale="90000"/>
          </a:bodyPr>
          <a:lstStyle/>
          <a:p>
            <a:r>
              <a:rPr lang="ru-RU" sz="3200" dirty="0"/>
              <a:t>Наш профиль:  Пароксизмальные тахикардии. Частая экстрасистолия</a:t>
            </a:r>
            <a:br>
              <a:rPr lang="ru-RU" dirty="0"/>
            </a:br>
            <a:endParaRPr lang="ru-RU" dirty="0"/>
          </a:p>
        </p:txBody>
      </p:sp>
      <p:sp>
        <p:nvSpPr>
          <p:cNvPr id="2" name="Подзаголовок 1"/>
          <p:cNvSpPr>
            <a:spLocks noGrp="1"/>
          </p:cNvSpPr>
          <p:nvPr>
            <p:ph type="subTitle" idx="1"/>
          </p:nvPr>
        </p:nvSpPr>
        <p:spPr>
          <a:xfrm>
            <a:off x="457200" y="3448594"/>
            <a:ext cx="8305800" cy="2886892"/>
          </a:xfrm>
        </p:spPr>
        <p:txBody>
          <a:bodyPr>
            <a:normAutofit lnSpcReduction="10000"/>
          </a:bodyPr>
          <a:lstStyle/>
          <a:p>
            <a:pPr algn="just"/>
            <a:endParaRPr lang="ru-RU" dirty="0"/>
          </a:p>
          <a:p>
            <a:pPr algn="just"/>
            <a:r>
              <a:rPr lang="ru-RU" dirty="0"/>
              <a:t>Как правило,  пациенты  с данной  патологией бригадой СМП доставляются в ОРИТ. Проводится в/венная </a:t>
            </a:r>
            <a:r>
              <a:rPr lang="ru-RU" dirty="0" err="1"/>
              <a:t>инфузия</a:t>
            </a:r>
            <a:r>
              <a:rPr lang="ru-RU" dirty="0"/>
              <a:t> </a:t>
            </a:r>
            <a:r>
              <a:rPr lang="ru-RU" dirty="0" err="1"/>
              <a:t>антиаритмиков</a:t>
            </a:r>
            <a:r>
              <a:rPr lang="ru-RU" dirty="0"/>
              <a:t>, при необходимости  электрическая  </a:t>
            </a:r>
            <a:r>
              <a:rPr lang="ru-RU" dirty="0" err="1"/>
              <a:t>кардиоверсия</a:t>
            </a:r>
            <a:r>
              <a:rPr lang="ru-RU" dirty="0"/>
              <a:t>. </a:t>
            </a:r>
          </a:p>
          <a:p>
            <a:pPr algn="just"/>
            <a:r>
              <a:rPr lang="ru-RU" dirty="0"/>
              <a:t>В отделении кардиологии проводится подбор антиаритмической терапии. Обследование: ХМ-ЭКГ,  ЭХО-КГ,  ВЭМ-проба,  </a:t>
            </a:r>
            <a:r>
              <a:rPr lang="ru-RU" dirty="0" err="1"/>
              <a:t>чреспищеводная</a:t>
            </a:r>
            <a:r>
              <a:rPr lang="ru-RU" dirty="0"/>
              <a:t> стимуляция сердца, МСКТ сердца, МРТ сердца.</a:t>
            </a:r>
          </a:p>
          <a:p>
            <a:r>
              <a:rPr lang="ru-RU" dirty="0"/>
              <a:t> 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ctrTitle"/>
          </p:nvPr>
        </p:nvSpPr>
        <p:spPr>
          <a:xfrm>
            <a:off x="457200" y="1005841"/>
            <a:ext cx="8305800" cy="1254034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200" dirty="0"/>
              <a:t>Наш профиль:  Острый коронарный синдром</a:t>
            </a:r>
            <a:br>
              <a:rPr lang="ru-RU" dirty="0"/>
            </a:br>
            <a:endParaRPr lang="ru-RU" dirty="0"/>
          </a:p>
        </p:txBody>
      </p:sp>
      <p:sp>
        <p:nvSpPr>
          <p:cNvPr id="2" name="Подзаголовок 1"/>
          <p:cNvSpPr>
            <a:spLocks noGrp="1"/>
          </p:cNvSpPr>
          <p:nvPr>
            <p:ph type="subTitle" idx="1"/>
          </p:nvPr>
        </p:nvSpPr>
        <p:spPr>
          <a:xfrm>
            <a:off x="457200" y="3409405"/>
            <a:ext cx="8305800" cy="2638697"/>
          </a:xfrm>
        </p:spPr>
        <p:txBody>
          <a:bodyPr>
            <a:normAutofit fontScale="92500" lnSpcReduction="10000"/>
          </a:bodyPr>
          <a:lstStyle/>
          <a:p>
            <a:pPr algn="just"/>
            <a:endParaRPr lang="ru-RU" dirty="0"/>
          </a:p>
          <a:p>
            <a:pPr algn="just"/>
            <a:endParaRPr lang="ru-RU" dirty="0"/>
          </a:p>
          <a:p>
            <a:pPr algn="just"/>
            <a:r>
              <a:rPr lang="ru-RU" dirty="0"/>
              <a:t>ОКС- это любая группа клинических признаков или симптомов, позволяющих подозревать острый инфаркт миокарда или нестабильную стенокардию.</a:t>
            </a:r>
          </a:p>
          <a:p>
            <a:pPr algn="just"/>
            <a:r>
              <a:rPr lang="ru-RU" dirty="0"/>
              <a:t>Пациенты с этой патологией поступают в ОРИТ. Диагностика проводится на основании патологических изменений ферментов, </a:t>
            </a:r>
            <a:r>
              <a:rPr lang="ru-RU" dirty="0" err="1"/>
              <a:t>биомаркеров</a:t>
            </a:r>
            <a:r>
              <a:rPr lang="ru-RU" dirty="0"/>
              <a:t>, ЭКГ и ЭХО-КГ. Золотой стандарт диагностики при ИБС- селективная </a:t>
            </a:r>
            <a:r>
              <a:rPr lang="ru-RU" dirty="0" err="1"/>
              <a:t>коронарография</a:t>
            </a:r>
            <a:endParaRPr lang="ru-RU" dirty="0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A8E016EC-632E-1915-D019-E365196AE79C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30894" y="1858554"/>
            <a:ext cx="3158412" cy="1684486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ctrTitle"/>
          </p:nvPr>
        </p:nvSpPr>
        <p:spPr>
          <a:xfrm>
            <a:off x="457200" y="1005841"/>
            <a:ext cx="8305800" cy="1254034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200" dirty="0"/>
              <a:t>Наш профиль:  Острый коронарный синдром</a:t>
            </a:r>
            <a:br>
              <a:rPr lang="ru-RU" dirty="0"/>
            </a:br>
            <a:endParaRPr lang="ru-RU" dirty="0"/>
          </a:p>
        </p:txBody>
      </p:sp>
      <p:sp>
        <p:nvSpPr>
          <p:cNvPr id="2" name="Подзаголовок 1"/>
          <p:cNvSpPr>
            <a:spLocks noGrp="1"/>
          </p:cNvSpPr>
          <p:nvPr>
            <p:ph type="subTitle" idx="1"/>
          </p:nvPr>
        </p:nvSpPr>
        <p:spPr>
          <a:xfrm>
            <a:off x="556727" y="3950581"/>
            <a:ext cx="8305800" cy="2638697"/>
          </a:xfrm>
        </p:spPr>
        <p:txBody>
          <a:bodyPr>
            <a:normAutofit/>
          </a:bodyPr>
          <a:lstStyle/>
          <a:p>
            <a:pPr algn="just"/>
            <a:endParaRPr lang="ru-RU" dirty="0"/>
          </a:p>
          <a:p>
            <a:pPr marL="379476" indent="-342900" algn="just">
              <a:buFont typeface="Arial" panose="020B0604020202020204" pitchFamily="34" charset="0"/>
              <a:buChar char="•"/>
            </a:pPr>
            <a:r>
              <a:rPr lang="ru-RU" dirty="0"/>
              <a:t>Как с подъемом, так и без подъема сегмента </a:t>
            </a:r>
            <a:r>
              <a:rPr lang="en-US" dirty="0"/>
              <a:t>ST </a:t>
            </a:r>
            <a:r>
              <a:rPr lang="ru-RU" dirty="0"/>
              <a:t>ЭКГ</a:t>
            </a:r>
          </a:p>
          <a:p>
            <a:pPr marL="379476" indent="-342900" algn="just">
              <a:buFont typeface="Arial" panose="020B0604020202020204" pitchFamily="34" charset="0"/>
              <a:buChar char="•"/>
            </a:pPr>
            <a:r>
              <a:rPr lang="ru-RU" dirty="0"/>
              <a:t>Основные задачи: </a:t>
            </a:r>
          </a:p>
          <a:p>
            <a:pPr marL="493776" indent="-457200" algn="just">
              <a:buFont typeface="+mj-lt"/>
              <a:buAutoNum type="arabicPeriod"/>
            </a:pPr>
            <a:r>
              <a:rPr lang="ru-RU" dirty="0"/>
              <a:t>Купирование болевого приступа </a:t>
            </a:r>
          </a:p>
          <a:p>
            <a:pPr marL="493776" indent="-457200" algn="just">
              <a:buFont typeface="+mj-lt"/>
              <a:buAutoNum type="arabicPeriod"/>
            </a:pPr>
            <a:r>
              <a:rPr lang="ru-RU" dirty="0" err="1"/>
              <a:t>Реперфузия</a:t>
            </a:r>
            <a:r>
              <a:rPr lang="ru-RU" dirty="0"/>
              <a:t> </a:t>
            </a:r>
          </a:p>
          <a:p>
            <a:pPr marL="493776" indent="-457200" algn="just">
              <a:buFont typeface="+mj-lt"/>
              <a:buAutoNum type="arabicPeriod"/>
            </a:pPr>
            <a:r>
              <a:rPr lang="ru-RU" dirty="0"/>
              <a:t>Стабилизация бляшки </a:t>
            </a:r>
          </a:p>
          <a:p>
            <a:pPr marL="493776" indent="-457200" algn="just">
              <a:buFont typeface="+mj-lt"/>
              <a:buAutoNum type="arabicPeriod"/>
            </a:pPr>
            <a:r>
              <a:rPr lang="ru-RU" dirty="0"/>
              <a:t>Ограничение зоны повреждения миокарда</a:t>
            </a: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CA9F8870-0362-A1B5-257C-1E2BC43E002C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88129" y="1858554"/>
            <a:ext cx="3158412" cy="16844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2002392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Аспект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331</TotalTime>
  <Words>885</Words>
  <Application>Microsoft Office PowerPoint</Application>
  <PresentationFormat>Экран (4:3)</PresentationFormat>
  <Paragraphs>100</Paragraphs>
  <Slides>15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21" baseType="lpstr">
      <vt:lpstr>Arial</vt:lpstr>
      <vt:lpstr>Calibri</vt:lpstr>
      <vt:lpstr>Open Sans</vt:lpstr>
      <vt:lpstr>Verdana</vt:lpstr>
      <vt:lpstr>Wingdings 2</vt:lpstr>
      <vt:lpstr>Аспект</vt:lpstr>
      <vt:lpstr>Кардиологическое отделение ЦКБ ГА</vt:lpstr>
      <vt:lpstr>Структура отделения </vt:lpstr>
      <vt:lpstr>Основные направления обследования и лечения</vt:lpstr>
      <vt:lpstr>   Преимущества и приоритетные направления</vt:lpstr>
      <vt:lpstr>Деятельность  отделения</vt:lpstr>
      <vt:lpstr>Наш профиль: артериальные гипертензии</vt:lpstr>
      <vt:lpstr>Наш профиль:  Пароксизмальные тахикардии. Частая экстрасистолия </vt:lpstr>
      <vt:lpstr>Наш профиль:  Острый коронарный синдром </vt:lpstr>
      <vt:lpstr>Наш профиль:  Острый коронарный синдром </vt:lpstr>
      <vt:lpstr>Наш профиль:  Хроническая сердечная недостаточность Диагностика</vt:lpstr>
      <vt:lpstr>Наш профиль:  Хроническая сердечная недостаточность Лечение</vt:lpstr>
      <vt:lpstr>Наш профиль:  профилактика развития ССЗ и их осложнений: Задачи</vt:lpstr>
      <vt:lpstr>Наш профиль:  профилактика развития ССЗ и их осложнений: Принципы</vt:lpstr>
      <vt:lpstr>Презентация PowerPoint</vt:lpstr>
      <vt:lpstr>Наш профиль:  профилактика развития ССЗ и их осложнений: стремление к идеалу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Кардиологическое отделение ЦКБ ГА</dc:title>
  <dc:creator>User Chifirov</dc:creator>
  <cp:lastModifiedBy>Видьманова Ирина Евгеньевна</cp:lastModifiedBy>
  <cp:revision>47</cp:revision>
  <dcterms:created xsi:type="dcterms:W3CDTF">2019-06-14T14:50:36Z</dcterms:created>
  <dcterms:modified xsi:type="dcterms:W3CDTF">2024-07-12T05:15:51Z</dcterms:modified>
</cp:coreProperties>
</file>