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6" r:id="rId3"/>
  </p:sldMasterIdLst>
  <p:notesMasterIdLst>
    <p:notesMasterId r:id="rId24"/>
  </p:notesMasterIdLst>
  <p:sldIdLst>
    <p:sldId id="256" r:id="rId4"/>
    <p:sldId id="838840390" r:id="rId5"/>
    <p:sldId id="272" r:id="rId6"/>
    <p:sldId id="270" r:id="rId7"/>
    <p:sldId id="278" r:id="rId8"/>
    <p:sldId id="293" r:id="rId9"/>
    <p:sldId id="1905" r:id="rId10"/>
    <p:sldId id="2147478066" r:id="rId11"/>
    <p:sldId id="838840391" r:id="rId12"/>
    <p:sldId id="446" r:id="rId13"/>
    <p:sldId id="458" r:id="rId14"/>
    <p:sldId id="802" r:id="rId15"/>
    <p:sldId id="279" r:id="rId16"/>
    <p:sldId id="257" r:id="rId17"/>
    <p:sldId id="289" r:id="rId18"/>
    <p:sldId id="838840393" r:id="rId19"/>
    <p:sldId id="264" r:id="rId20"/>
    <p:sldId id="838840394" r:id="rId21"/>
    <p:sldId id="258" r:id="rId22"/>
    <p:sldId id="838840392" r:id="rId2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0000"/>
    <a:srgbClr val="6C0000"/>
    <a:srgbClr val="4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676DD-4159-4D82-9AAB-7D50D495CD51}" type="doc">
      <dgm:prSet loTypeId="urn:microsoft.com/office/officeart/2005/8/layout/hList9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4453B-5E4D-455C-9918-BB2AE3EE7D34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Контрольная группа</a:t>
          </a:r>
        </a:p>
      </dgm:t>
    </dgm:pt>
    <dgm:pt modelId="{5B3B85DF-168F-46D5-A1FA-261579825077}" type="parTrans" cxnId="{29F6F886-4A4A-4B5C-AE04-F1B29385B51A}">
      <dgm:prSet/>
      <dgm:spPr/>
      <dgm:t>
        <a:bodyPr/>
        <a:lstStyle/>
        <a:p>
          <a:endParaRPr lang="ru-RU"/>
        </a:p>
      </dgm:t>
    </dgm:pt>
    <dgm:pt modelId="{CD666A1B-0B20-4C44-939D-B1231EE82C11}" type="sibTrans" cxnId="{29F6F886-4A4A-4B5C-AE04-F1B29385B51A}">
      <dgm:prSet/>
      <dgm:spPr/>
      <dgm:t>
        <a:bodyPr/>
        <a:lstStyle/>
        <a:p>
          <a:endParaRPr lang="ru-RU"/>
        </a:p>
      </dgm:t>
    </dgm:pt>
    <dgm:pt modelId="{E1A81722-799E-4CB8-80AE-07689A0ACB93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Традиционная терапия  </a:t>
          </a:r>
          <a:r>
            <a: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ЭВОЛОКУМАБ</a:t>
          </a:r>
        </a:p>
      </dgm:t>
    </dgm:pt>
    <dgm:pt modelId="{8269CE94-0E30-48AC-A634-42527F970AE4}" type="parTrans" cxnId="{652EF5C3-3D54-4DEB-A9BD-564C9EDA60AA}">
      <dgm:prSet/>
      <dgm:spPr/>
      <dgm:t>
        <a:bodyPr/>
        <a:lstStyle/>
        <a:p>
          <a:endParaRPr lang="ru-RU"/>
        </a:p>
      </dgm:t>
    </dgm:pt>
    <dgm:pt modelId="{DDB4ECB0-7A8D-411B-B201-F57B1FCAC265}" type="sibTrans" cxnId="{652EF5C3-3D54-4DEB-A9BD-564C9EDA60AA}">
      <dgm:prSet/>
      <dgm:spPr/>
      <dgm:t>
        <a:bodyPr/>
        <a:lstStyle/>
        <a:p>
          <a:endParaRPr lang="ru-RU"/>
        </a:p>
      </dgm:t>
    </dgm:pt>
    <dgm:pt modelId="{E0B50EE9-4580-4E52-8220-941240CDA830}">
      <dgm:prSet phldrT="[Текст]" custT="1"/>
      <dgm:spPr/>
      <dgm:t>
        <a:bodyPr/>
        <a:lstStyle/>
        <a:p>
          <a:pPr algn="l"/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       44 пациента</a:t>
          </a:r>
        </a:p>
      </dgm:t>
    </dgm:pt>
    <dgm:pt modelId="{37823561-48D4-4219-BB24-2D0D4C5ACEED}" type="parTrans" cxnId="{F4236687-8CB5-4A1D-92D3-53FA02380B8A}">
      <dgm:prSet/>
      <dgm:spPr/>
      <dgm:t>
        <a:bodyPr/>
        <a:lstStyle/>
        <a:p>
          <a:endParaRPr lang="ru-RU"/>
        </a:p>
      </dgm:t>
    </dgm:pt>
    <dgm:pt modelId="{97B60856-C77C-4933-B716-99713D7DBC28}" type="sibTrans" cxnId="{F4236687-8CB5-4A1D-92D3-53FA02380B8A}">
      <dgm:prSet/>
      <dgm:spPr/>
      <dgm:t>
        <a:bodyPr/>
        <a:lstStyle/>
        <a:p>
          <a:endParaRPr lang="ru-RU"/>
        </a:p>
      </dgm:t>
    </dgm:pt>
    <dgm:pt modelId="{2BC97699-2BEF-43E6-92E8-510855DA37D9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Группа сравнения</a:t>
          </a:r>
        </a:p>
      </dgm:t>
    </dgm:pt>
    <dgm:pt modelId="{CC070E95-5C47-4703-B11D-414D10F7EFD4}" type="parTrans" cxnId="{F72B9E4A-1FF6-4E6F-9E0F-99F64186B193}">
      <dgm:prSet/>
      <dgm:spPr/>
      <dgm:t>
        <a:bodyPr/>
        <a:lstStyle/>
        <a:p>
          <a:endParaRPr lang="ru-RU"/>
        </a:p>
      </dgm:t>
    </dgm:pt>
    <dgm:pt modelId="{A2226306-586B-4AC7-AF90-59A28E9FAE96}" type="sibTrans" cxnId="{F72B9E4A-1FF6-4E6F-9E0F-99F64186B193}">
      <dgm:prSet/>
      <dgm:spPr/>
      <dgm:t>
        <a:bodyPr/>
        <a:lstStyle/>
        <a:p>
          <a:endParaRPr lang="ru-RU"/>
        </a:p>
      </dgm:t>
    </dgm:pt>
    <dgm:pt modelId="{D3972F30-0677-489D-AC8B-7478D39A2319}">
      <dgm:prSet phldrT="[Текст]" custT="1"/>
      <dgm:spPr/>
      <dgm:t>
        <a:bodyPr/>
        <a:lstStyle/>
        <a:p>
          <a:pPr algn="ctr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Традиционная терапия</a:t>
          </a:r>
        </a:p>
      </dgm:t>
    </dgm:pt>
    <dgm:pt modelId="{D1F3401C-7D6E-45E9-94E0-214E7109AE22}" type="parTrans" cxnId="{8C68A560-2EE1-4095-9606-7615BB092B52}">
      <dgm:prSet/>
      <dgm:spPr/>
      <dgm:t>
        <a:bodyPr/>
        <a:lstStyle/>
        <a:p>
          <a:endParaRPr lang="ru-RU"/>
        </a:p>
      </dgm:t>
    </dgm:pt>
    <dgm:pt modelId="{FD806739-859A-4401-BFA4-B6C22F9EE299}" type="sibTrans" cxnId="{8C68A560-2EE1-4095-9606-7615BB092B52}">
      <dgm:prSet/>
      <dgm:spPr/>
      <dgm:t>
        <a:bodyPr/>
        <a:lstStyle/>
        <a:p>
          <a:endParaRPr lang="ru-RU"/>
        </a:p>
      </dgm:t>
    </dgm:pt>
    <dgm:pt modelId="{93DCE7A8-23A7-4B7D-ADC3-CA1705FCE628}">
      <dgm:prSet phldrT="[Текст]" custT="1"/>
      <dgm:spPr/>
      <dgm:t>
        <a:bodyPr/>
        <a:lstStyle/>
        <a:p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       44 пациента</a:t>
          </a:r>
        </a:p>
      </dgm:t>
    </dgm:pt>
    <dgm:pt modelId="{4156890E-B743-462A-AAE6-0D00A4EF52CE}" type="parTrans" cxnId="{06805254-3A5E-4FBB-9F24-3C5979D81238}">
      <dgm:prSet/>
      <dgm:spPr/>
      <dgm:t>
        <a:bodyPr/>
        <a:lstStyle/>
        <a:p>
          <a:endParaRPr lang="ru-RU"/>
        </a:p>
      </dgm:t>
    </dgm:pt>
    <dgm:pt modelId="{EF8993CA-89BA-4DD4-9FC4-0EF8CB1EDD37}" type="sibTrans" cxnId="{06805254-3A5E-4FBB-9F24-3C5979D81238}">
      <dgm:prSet/>
      <dgm:spPr/>
      <dgm:t>
        <a:bodyPr/>
        <a:lstStyle/>
        <a:p>
          <a:endParaRPr lang="ru-RU"/>
        </a:p>
      </dgm:t>
    </dgm:pt>
    <dgm:pt modelId="{CEEF2AA9-AEF6-43EC-99D6-2E4A62EF0D5D}" type="pres">
      <dgm:prSet presAssocID="{319676DD-4159-4D82-9AAB-7D50D495CD51}" presName="list" presStyleCnt="0">
        <dgm:presLayoutVars>
          <dgm:dir/>
          <dgm:animLvl val="lvl"/>
        </dgm:presLayoutVars>
      </dgm:prSet>
      <dgm:spPr/>
    </dgm:pt>
    <dgm:pt modelId="{35D0D2F5-66FD-4A4E-9D23-782FC59C9391}" type="pres">
      <dgm:prSet presAssocID="{EF64453B-5E4D-455C-9918-BB2AE3EE7D34}" presName="posSpace" presStyleCnt="0"/>
      <dgm:spPr/>
    </dgm:pt>
    <dgm:pt modelId="{25B5B6E1-1F36-4411-9535-EE085D594703}" type="pres">
      <dgm:prSet presAssocID="{EF64453B-5E4D-455C-9918-BB2AE3EE7D34}" presName="vertFlow" presStyleCnt="0"/>
      <dgm:spPr/>
    </dgm:pt>
    <dgm:pt modelId="{5E3A52E8-878D-4293-908C-BE2BB2EE0CB2}" type="pres">
      <dgm:prSet presAssocID="{EF64453B-5E4D-455C-9918-BB2AE3EE7D34}" presName="topSpace" presStyleCnt="0"/>
      <dgm:spPr/>
    </dgm:pt>
    <dgm:pt modelId="{AF288B02-EBEA-4F99-8963-2047AB6F8D75}" type="pres">
      <dgm:prSet presAssocID="{EF64453B-5E4D-455C-9918-BB2AE3EE7D34}" presName="firstComp" presStyleCnt="0"/>
      <dgm:spPr/>
    </dgm:pt>
    <dgm:pt modelId="{DDD7B3C6-BBCD-424B-99B1-293C9CB57182}" type="pres">
      <dgm:prSet presAssocID="{EF64453B-5E4D-455C-9918-BB2AE3EE7D34}" presName="firstChild" presStyleLbl="bgAccFollowNode1" presStyleIdx="0" presStyleCnt="4" custScaleX="117356" custScaleY="57352" custLinFactNeighborX="760" custLinFactNeighborY="50330"/>
      <dgm:spPr/>
    </dgm:pt>
    <dgm:pt modelId="{89BA46FC-9AD3-47F5-87F6-EE68536C926F}" type="pres">
      <dgm:prSet presAssocID="{EF64453B-5E4D-455C-9918-BB2AE3EE7D34}" presName="firstChildTx" presStyleLbl="bgAccFollowNode1" presStyleIdx="0" presStyleCnt="4">
        <dgm:presLayoutVars>
          <dgm:bulletEnabled val="1"/>
        </dgm:presLayoutVars>
      </dgm:prSet>
      <dgm:spPr/>
    </dgm:pt>
    <dgm:pt modelId="{F9FEEF0E-5B1B-4ADE-A48F-AC27F89F11D2}" type="pres">
      <dgm:prSet presAssocID="{E0B50EE9-4580-4E52-8220-941240CDA830}" presName="comp" presStyleCnt="0"/>
      <dgm:spPr/>
    </dgm:pt>
    <dgm:pt modelId="{2F973076-BF73-4E39-A4EA-98521CC107C6}" type="pres">
      <dgm:prSet presAssocID="{E0B50EE9-4580-4E52-8220-941240CDA830}" presName="child" presStyleLbl="bgAccFollowNode1" presStyleIdx="1" presStyleCnt="4" custScaleX="117780" custScaleY="40209" custLinFactNeighborX="760" custLinFactNeighborY="48112"/>
      <dgm:spPr/>
    </dgm:pt>
    <dgm:pt modelId="{06CB0C52-D553-4C7F-A3EA-6F508CC9DFB1}" type="pres">
      <dgm:prSet presAssocID="{E0B50EE9-4580-4E52-8220-941240CDA830}" presName="childTx" presStyleLbl="bgAccFollowNode1" presStyleIdx="1" presStyleCnt="4">
        <dgm:presLayoutVars>
          <dgm:bulletEnabled val="1"/>
        </dgm:presLayoutVars>
      </dgm:prSet>
      <dgm:spPr/>
    </dgm:pt>
    <dgm:pt modelId="{20F3D5BA-A5ED-4AF7-8109-F6556C70226E}" type="pres">
      <dgm:prSet presAssocID="{EF64453B-5E4D-455C-9918-BB2AE3EE7D34}" presName="negSpace" presStyleCnt="0"/>
      <dgm:spPr/>
    </dgm:pt>
    <dgm:pt modelId="{8A6F259C-2A1C-4BF0-AAD3-CC221B0D1AA5}" type="pres">
      <dgm:prSet presAssocID="{EF64453B-5E4D-455C-9918-BB2AE3EE7D34}" presName="circle" presStyleLbl="node1" presStyleIdx="0" presStyleCnt="2" custScaleX="144298" custLinFactNeighborX="33192" custLinFactNeighborY="-11695"/>
      <dgm:spPr/>
    </dgm:pt>
    <dgm:pt modelId="{61F30C01-0B02-465B-8B1B-6B1A206107CA}" type="pres">
      <dgm:prSet presAssocID="{CD666A1B-0B20-4C44-939D-B1231EE82C11}" presName="transSpace" presStyleCnt="0"/>
      <dgm:spPr/>
    </dgm:pt>
    <dgm:pt modelId="{54F1E304-DD72-48E9-93BA-D1156937D898}" type="pres">
      <dgm:prSet presAssocID="{2BC97699-2BEF-43E6-92E8-510855DA37D9}" presName="posSpace" presStyleCnt="0"/>
      <dgm:spPr/>
    </dgm:pt>
    <dgm:pt modelId="{A4730187-B62A-4821-A36B-4C48DB1E53D1}" type="pres">
      <dgm:prSet presAssocID="{2BC97699-2BEF-43E6-92E8-510855DA37D9}" presName="vertFlow" presStyleCnt="0"/>
      <dgm:spPr/>
    </dgm:pt>
    <dgm:pt modelId="{B8B88072-066D-4C43-9627-BA1CF09EACE7}" type="pres">
      <dgm:prSet presAssocID="{2BC97699-2BEF-43E6-92E8-510855DA37D9}" presName="topSpace" presStyleCnt="0"/>
      <dgm:spPr/>
    </dgm:pt>
    <dgm:pt modelId="{DAD4C3A2-6EF4-4C8B-9F10-8C2974D29576}" type="pres">
      <dgm:prSet presAssocID="{2BC97699-2BEF-43E6-92E8-510855DA37D9}" presName="firstComp" presStyleCnt="0"/>
      <dgm:spPr/>
    </dgm:pt>
    <dgm:pt modelId="{D2B498F5-8880-4BB4-9FC9-71F10D6609E3}" type="pres">
      <dgm:prSet presAssocID="{2BC97699-2BEF-43E6-92E8-510855DA37D9}" presName="firstChild" presStyleLbl="bgAccFollowNode1" presStyleIdx="2" presStyleCnt="4" custScaleX="114193" custScaleY="52227" custLinFactNeighborX="-43641" custLinFactNeighborY="47236"/>
      <dgm:spPr/>
    </dgm:pt>
    <dgm:pt modelId="{AF7B7742-D4FC-42A5-AA1B-2DFB4CD817FF}" type="pres">
      <dgm:prSet presAssocID="{2BC97699-2BEF-43E6-92E8-510855DA37D9}" presName="firstChildTx" presStyleLbl="bgAccFollowNode1" presStyleIdx="2" presStyleCnt="4">
        <dgm:presLayoutVars>
          <dgm:bulletEnabled val="1"/>
        </dgm:presLayoutVars>
      </dgm:prSet>
      <dgm:spPr/>
    </dgm:pt>
    <dgm:pt modelId="{5D576DBE-D01A-43DC-A1F9-7FA94946E92F}" type="pres">
      <dgm:prSet presAssocID="{93DCE7A8-23A7-4B7D-ADC3-CA1705FCE628}" presName="comp" presStyleCnt="0"/>
      <dgm:spPr/>
    </dgm:pt>
    <dgm:pt modelId="{57D841C7-37CF-4EA8-87D1-17D8A9AA8018}" type="pres">
      <dgm:prSet presAssocID="{93DCE7A8-23A7-4B7D-ADC3-CA1705FCE628}" presName="child" presStyleLbl="bgAccFollowNode1" presStyleIdx="3" presStyleCnt="4" custScaleX="113487" custScaleY="51796" custLinFactNeighborX="-43363" custLinFactNeighborY="48371"/>
      <dgm:spPr/>
    </dgm:pt>
    <dgm:pt modelId="{07464131-5FA2-4AF3-BAF4-7E0D070344B1}" type="pres">
      <dgm:prSet presAssocID="{93DCE7A8-23A7-4B7D-ADC3-CA1705FCE628}" presName="childTx" presStyleLbl="bgAccFollowNode1" presStyleIdx="3" presStyleCnt="4">
        <dgm:presLayoutVars>
          <dgm:bulletEnabled val="1"/>
        </dgm:presLayoutVars>
      </dgm:prSet>
      <dgm:spPr/>
    </dgm:pt>
    <dgm:pt modelId="{A733F898-C41F-4D54-B071-FF8F08B04A69}" type="pres">
      <dgm:prSet presAssocID="{2BC97699-2BEF-43E6-92E8-510855DA37D9}" presName="negSpace" presStyleCnt="0"/>
      <dgm:spPr/>
    </dgm:pt>
    <dgm:pt modelId="{17D4CFE2-AC3D-432B-82DC-D6E98D0D25B3}" type="pres">
      <dgm:prSet presAssocID="{2BC97699-2BEF-43E6-92E8-510855DA37D9}" presName="circle" presStyleLbl="node1" presStyleIdx="1" presStyleCnt="2" custScaleX="149340" custScaleY="100080" custLinFactNeighborX="-8770" custLinFactNeighborY="-15290"/>
      <dgm:spPr/>
    </dgm:pt>
  </dgm:ptLst>
  <dgm:cxnLst>
    <dgm:cxn modelId="{284CD512-D3B0-45A9-A1DB-26E56378DDFC}" type="presOf" srcId="{2BC97699-2BEF-43E6-92E8-510855DA37D9}" destId="{17D4CFE2-AC3D-432B-82DC-D6E98D0D25B3}" srcOrd="0" destOrd="0" presId="urn:microsoft.com/office/officeart/2005/8/layout/hList9"/>
    <dgm:cxn modelId="{F75CE727-C08B-4D81-A254-041CF8ED58FB}" type="presOf" srcId="{93DCE7A8-23A7-4B7D-ADC3-CA1705FCE628}" destId="{57D841C7-37CF-4EA8-87D1-17D8A9AA8018}" srcOrd="0" destOrd="0" presId="urn:microsoft.com/office/officeart/2005/8/layout/hList9"/>
    <dgm:cxn modelId="{664B625B-BEE3-44C7-A28C-4C6FD6A270D6}" type="presOf" srcId="{D3972F30-0677-489D-AC8B-7478D39A2319}" destId="{AF7B7742-D4FC-42A5-AA1B-2DFB4CD817FF}" srcOrd="1" destOrd="0" presId="urn:microsoft.com/office/officeart/2005/8/layout/hList9"/>
    <dgm:cxn modelId="{8C68A560-2EE1-4095-9606-7615BB092B52}" srcId="{2BC97699-2BEF-43E6-92E8-510855DA37D9}" destId="{D3972F30-0677-489D-AC8B-7478D39A2319}" srcOrd="0" destOrd="0" parTransId="{D1F3401C-7D6E-45E9-94E0-214E7109AE22}" sibTransId="{FD806739-859A-4401-BFA4-B6C22F9EE299}"/>
    <dgm:cxn modelId="{F72B9E4A-1FF6-4E6F-9E0F-99F64186B193}" srcId="{319676DD-4159-4D82-9AAB-7D50D495CD51}" destId="{2BC97699-2BEF-43E6-92E8-510855DA37D9}" srcOrd="1" destOrd="0" parTransId="{CC070E95-5C47-4703-B11D-414D10F7EFD4}" sibTransId="{A2226306-586B-4AC7-AF90-59A28E9FAE96}"/>
    <dgm:cxn modelId="{9B64426B-B0DB-4B1F-BB96-B5F921F4DC7F}" type="presOf" srcId="{E1A81722-799E-4CB8-80AE-07689A0ACB93}" destId="{DDD7B3C6-BBCD-424B-99B1-293C9CB57182}" srcOrd="0" destOrd="0" presId="urn:microsoft.com/office/officeart/2005/8/layout/hList9"/>
    <dgm:cxn modelId="{06805254-3A5E-4FBB-9F24-3C5979D81238}" srcId="{2BC97699-2BEF-43E6-92E8-510855DA37D9}" destId="{93DCE7A8-23A7-4B7D-ADC3-CA1705FCE628}" srcOrd="1" destOrd="0" parTransId="{4156890E-B743-462A-AAE6-0D00A4EF52CE}" sibTransId="{EF8993CA-89BA-4DD4-9FC4-0EF8CB1EDD37}"/>
    <dgm:cxn modelId="{5A15B081-1212-4C09-B137-0226C5B29922}" type="presOf" srcId="{E0B50EE9-4580-4E52-8220-941240CDA830}" destId="{06CB0C52-D553-4C7F-A3EA-6F508CC9DFB1}" srcOrd="1" destOrd="0" presId="urn:microsoft.com/office/officeart/2005/8/layout/hList9"/>
    <dgm:cxn modelId="{29F6F886-4A4A-4B5C-AE04-F1B29385B51A}" srcId="{319676DD-4159-4D82-9AAB-7D50D495CD51}" destId="{EF64453B-5E4D-455C-9918-BB2AE3EE7D34}" srcOrd="0" destOrd="0" parTransId="{5B3B85DF-168F-46D5-A1FA-261579825077}" sibTransId="{CD666A1B-0B20-4C44-939D-B1231EE82C11}"/>
    <dgm:cxn modelId="{F4236687-8CB5-4A1D-92D3-53FA02380B8A}" srcId="{EF64453B-5E4D-455C-9918-BB2AE3EE7D34}" destId="{E0B50EE9-4580-4E52-8220-941240CDA830}" srcOrd="1" destOrd="0" parTransId="{37823561-48D4-4219-BB24-2D0D4C5ACEED}" sibTransId="{97B60856-C77C-4933-B716-99713D7DBC28}"/>
    <dgm:cxn modelId="{747ADA91-6185-4E0B-A0D1-AEC516C65A29}" type="presOf" srcId="{E1A81722-799E-4CB8-80AE-07689A0ACB93}" destId="{89BA46FC-9AD3-47F5-87F6-EE68536C926F}" srcOrd="1" destOrd="0" presId="urn:microsoft.com/office/officeart/2005/8/layout/hList9"/>
    <dgm:cxn modelId="{4149D1B2-0FCA-4F50-8BC4-E6523378BCF6}" type="presOf" srcId="{EF64453B-5E4D-455C-9918-BB2AE3EE7D34}" destId="{8A6F259C-2A1C-4BF0-AAD3-CC221B0D1AA5}" srcOrd="0" destOrd="0" presId="urn:microsoft.com/office/officeart/2005/8/layout/hList9"/>
    <dgm:cxn modelId="{BB8EC7B5-D020-40CB-AB2F-B07011E5E545}" type="presOf" srcId="{319676DD-4159-4D82-9AAB-7D50D495CD51}" destId="{CEEF2AA9-AEF6-43EC-99D6-2E4A62EF0D5D}" srcOrd="0" destOrd="0" presId="urn:microsoft.com/office/officeart/2005/8/layout/hList9"/>
    <dgm:cxn modelId="{652EF5C3-3D54-4DEB-A9BD-564C9EDA60AA}" srcId="{EF64453B-5E4D-455C-9918-BB2AE3EE7D34}" destId="{E1A81722-799E-4CB8-80AE-07689A0ACB93}" srcOrd="0" destOrd="0" parTransId="{8269CE94-0E30-48AC-A634-42527F970AE4}" sibTransId="{DDB4ECB0-7A8D-411B-B201-F57B1FCAC265}"/>
    <dgm:cxn modelId="{B972BFD8-DBCE-49E8-91B5-3655337BE9C6}" type="presOf" srcId="{93DCE7A8-23A7-4B7D-ADC3-CA1705FCE628}" destId="{07464131-5FA2-4AF3-BAF4-7E0D070344B1}" srcOrd="1" destOrd="0" presId="urn:microsoft.com/office/officeart/2005/8/layout/hList9"/>
    <dgm:cxn modelId="{7A307EE8-295C-488A-BB7B-085145F1FE37}" type="presOf" srcId="{D3972F30-0677-489D-AC8B-7478D39A2319}" destId="{D2B498F5-8880-4BB4-9FC9-71F10D6609E3}" srcOrd="0" destOrd="0" presId="urn:microsoft.com/office/officeart/2005/8/layout/hList9"/>
    <dgm:cxn modelId="{1DD859E9-9A6D-45FD-971D-3A29223F5400}" type="presOf" srcId="{E0B50EE9-4580-4E52-8220-941240CDA830}" destId="{2F973076-BF73-4E39-A4EA-98521CC107C6}" srcOrd="0" destOrd="0" presId="urn:microsoft.com/office/officeart/2005/8/layout/hList9"/>
    <dgm:cxn modelId="{A7899869-A364-481C-B7DD-6E7BD8ED22E0}" type="presParOf" srcId="{CEEF2AA9-AEF6-43EC-99D6-2E4A62EF0D5D}" destId="{35D0D2F5-66FD-4A4E-9D23-782FC59C9391}" srcOrd="0" destOrd="0" presId="urn:microsoft.com/office/officeart/2005/8/layout/hList9"/>
    <dgm:cxn modelId="{07D51A85-C186-4012-A53D-9D324868B8CA}" type="presParOf" srcId="{CEEF2AA9-AEF6-43EC-99D6-2E4A62EF0D5D}" destId="{25B5B6E1-1F36-4411-9535-EE085D594703}" srcOrd="1" destOrd="0" presId="urn:microsoft.com/office/officeart/2005/8/layout/hList9"/>
    <dgm:cxn modelId="{6325683D-B451-428C-8DD4-14C224BAC891}" type="presParOf" srcId="{25B5B6E1-1F36-4411-9535-EE085D594703}" destId="{5E3A52E8-878D-4293-908C-BE2BB2EE0CB2}" srcOrd="0" destOrd="0" presId="urn:microsoft.com/office/officeart/2005/8/layout/hList9"/>
    <dgm:cxn modelId="{C8E5062A-5B38-4C6A-930C-429B701D4E2C}" type="presParOf" srcId="{25B5B6E1-1F36-4411-9535-EE085D594703}" destId="{AF288B02-EBEA-4F99-8963-2047AB6F8D75}" srcOrd="1" destOrd="0" presId="urn:microsoft.com/office/officeart/2005/8/layout/hList9"/>
    <dgm:cxn modelId="{10FB3598-FCEB-415A-B221-9F3D5460BE3E}" type="presParOf" srcId="{AF288B02-EBEA-4F99-8963-2047AB6F8D75}" destId="{DDD7B3C6-BBCD-424B-99B1-293C9CB57182}" srcOrd="0" destOrd="0" presId="urn:microsoft.com/office/officeart/2005/8/layout/hList9"/>
    <dgm:cxn modelId="{4750C2AC-72C5-440C-8AAC-10F7F98B3A06}" type="presParOf" srcId="{AF288B02-EBEA-4F99-8963-2047AB6F8D75}" destId="{89BA46FC-9AD3-47F5-87F6-EE68536C926F}" srcOrd="1" destOrd="0" presId="urn:microsoft.com/office/officeart/2005/8/layout/hList9"/>
    <dgm:cxn modelId="{00B11076-F16F-4010-865C-725296EBA07D}" type="presParOf" srcId="{25B5B6E1-1F36-4411-9535-EE085D594703}" destId="{F9FEEF0E-5B1B-4ADE-A48F-AC27F89F11D2}" srcOrd="2" destOrd="0" presId="urn:microsoft.com/office/officeart/2005/8/layout/hList9"/>
    <dgm:cxn modelId="{35E025C8-4D4F-4F85-A5B7-707CA084406F}" type="presParOf" srcId="{F9FEEF0E-5B1B-4ADE-A48F-AC27F89F11D2}" destId="{2F973076-BF73-4E39-A4EA-98521CC107C6}" srcOrd="0" destOrd="0" presId="urn:microsoft.com/office/officeart/2005/8/layout/hList9"/>
    <dgm:cxn modelId="{8DC60D0E-499D-49C9-B463-2E95E45B6DFD}" type="presParOf" srcId="{F9FEEF0E-5B1B-4ADE-A48F-AC27F89F11D2}" destId="{06CB0C52-D553-4C7F-A3EA-6F508CC9DFB1}" srcOrd="1" destOrd="0" presId="urn:microsoft.com/office/officeart/2005/8/layout/hList9"/>
    <dgm:cxn modelId="{8B2C04CC-FFDF-45E2-87C2-78644F9BA377}" type="presParOf" srcId="{CEEF2AA9-AEF6-43EC-99D6-2E4A62EF0D5D}" destId="{20F3D5BA-A5ED-4AF7-8109-F6556C70226E}" srcOrd="2" destOrd="0" presId="urn:microsoft.com/office/officeart/2005/8/layout/hList9"/>
    <dgm:cxn modelId="{20077717-BA8A-441F-8B5A-F9E31AF55284}" type="presParOf" srcId="{CEEF2AA9-AEF6-43EC-99D6-2E4A62EF0D5D}" destId="{8A6F259C-2A1C-4BF0-AAD3-CC221B0D1AA5}" srcOrd="3" destOrd="0" presId="urn:microsoft.com/office/officeart/2005/8/layout/hList9"/>
    <dgm:cxn modelId="{47C23FF9-375E-4B5B-A9F5-FC1BCABA473B}" type="presParOf" srcId="{CEEF2AA9-AEF6-43EC-99D6-2E4A62EF0D5D}" destId="{61F30C01-0B02-465B-8B1B-6B1A206107CA}" srcOrd="4" destOrd="0" presId="urn:microsoft.com/office/officeart/2005/8/layout/hList9"/>
    <dgm:cxn modelId="{AF9CEECF-4347-45F8-8F2F-88E649C7F9D1}" type="presParOf" srcId="{CEEF2AA9-AEF6-43EC-99D6-2E4A62EF0D5D}" destId="{54F1E304-DD72-48E9-93BA-D1156937D898}" srcOrd="5" destOrd="0" presId="urn:microsoft.com/office/officeart/2005/8/layout/hList9"/>
    <dgm:cxn modelId="{1044B242-5C8B-4DCC-A4D8-CEAE2CDCFD51}" type="presParOf" srcId="{CEEF2AA9-AEF6-43EC-99D6-2E4A62EF0D5D}" destId="{A4730187-B62A-4821-A36B-4C48DB1E53D1}" srcOrd="6" destOrd="0" presId="urn:microsoft.com/office/officeart/2005/8/layout/hList9"/>
    <dgm:cxn modelId="{2BC3354F-01D2-4249-BFFD-A54ECBAE90F0}" type="presParOf" srcId="{A4730187-B62A-4821-A36B-4C48DB1E53D1}" destId="{B8B88072-066D-4C43-9627-BA1CF09EACE7}" srcOrd="0" destOrd="0" presId="urn:microsoft.com/office/officeart/2005/8/layout/hList9"/>
    <dgm:cxn modelId="{2AC41404-B619-49E5-879F-D9CFAA54349B}" type="presParOf" srcId="{A4730187-B62A-4821-A36B-4C48DB1E53D1}" destId="{DAD4C3A2-6EF4-4C8B-9F10-8C2974D29576}" srcOrd="1" destOrd="0" presId="urn:microsoft.com/office/officeart/2005/8/layout/hList9"/>
    <dgm:cxn modelId="{46CF25B2-D4B6-4DD3-ABC1-285F54B36E3C}" type="presParOf" srcId="{DAD4C3A2-6EF4-4C8B-9F10-8C2974D29576}" destId="{D2B498F5-8880-4BB4-9FC9-71F10D6609E3}" srcOrd="0" destOrd="0" presId="urn:microsoft.com/office/officeart/2005/8/layout/hList9"/>
    <dgm:cxn modelId="{951744A4-C0C0-4522-9082-B2D4590916C2}" type="presParOf" srcId="{DAD4C3A2-6EF4-4C8B-9F10-8C2974D29576}" destId="{AF7B7742-D4FC-42A5-AA1B-2DFB4CD817FF}" srcOrd="1" destOrd="0" presId="urn:microsoft.com/office/officeart/2005/8/layout/hList9"/>
    <dgm:cxn modelId="{EAB877C1-95E3-497D-BA1C-2DDB7584F370}" type="presParOf" srcId="{A4730187-B62A-4821-A36B-4C48DB1E53D1}" destId="{5D576DBE-D01A-43DC-A1F9-7FA94946E92F}" srcOrd="2" destOrd="0" presId="urn:microsoft.com/office/officeart/2005/8/layout/hList9"/>
    <dgm:cxn modelId="{EBFE588F-7074-43C0-9719-9A656A790A69}" type="presParOf" srcId="{5D576DBE-D01A-43DC-A1F9-7FA94946E92F}" destId="{57D841C7-37CF-4EA8-87D1-17D8A9AA8018}" srcOrd="0" destOrd="0" presId="urn:microsoft.com/office/officeart/2005/8/layout/hList9"/>
    <dgm:cxn modelId="{A531A390-A9F6-4A6E-BBAB-25C21A6943FE}" type="presParOf" srcId="{5D576DBE-D01A-43DC-A1F9-7FA94946E92F}" destId="{07464131-5FA2-4AF3-BAF4-7E0D070344B1}" srcOrd="1" destOrd="0" presId="urn:microsoft.com/office/officeart/2005/8/layout/hList9"/>
    <dgm:cxn modelId="{2FFF3B3C-2C73-4EA0-93A2-E2913670A936}" type="presParOf" srcId="{CEEF2AA9-AEF6-43EC-99D6-2E4A62EF0D5D}" destId="{A733F898-C41F-4D54-B071-FF8F08B04A69}" srcOrd="7" destOrd="0" presId="urn:microsoft.com/office/officeart/2005/8/layout/hList9"/>
    <dgm:cxn modelId="{FE978C63-8CF4-40E6-AD87-764A1A4395D7}" type="presParOf" srcId="{CEEF2AA9-AEF6-43EC-99D6-2E4A62EF0D5D}" destId="{17D4CFE2-AC3D-432B-82DC-D6E98D0D25B3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7B3C6-BBCD-424B-99B1-293C9CB57182}">
      <dsp:nvSpPr>
        <dsp:cNvPr id="0" name=""/>
        <dsp:cNvSpPr/>
      </dsp:nvSpPr>
      <dsp:spPr>
        <a:xfrm>
          <a:off x="937158" y="2685735"/>
          <a:ext cx="3587552" cy="9928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Традиционная терапия  </a:t>
          </a:r>
          <a:r>
            <a:rPr lang="ru-RU" sz="21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ЭВОЛОКУМАБ</a:t>
          </a:r>
        </a:p>
      </dsp:txBody>
      <dsp:txXfrm>
        <a:off x="1511166" y="2685735"/>
        <a:ext cx="3013544" cy="992877"/>
      </dsp:txXfrm>
    </dsp:sp>
    <dsp:sp modelId="{2F973076-BF73-4E39-A4EA-98521CC107C6}">
      <dsp:nvSpPr>
        <dsp:cNvPr id="0" name=""/>
        <dsp:cNvSpPr/>
      </dsp:nvSpPr>
      <dsp:spPr>
        <a:xfrm>
          <a:off x="930677" y="3640215"/>
          <a:ext cx="3600514" cy="696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       44 пациента</a:t>
          </a:r>
        </a:p>
      </dsp:txBody>
      <dsp:txXfrm>
        <a:off x="1506759" y="3640215"/>
        <a:ext cx="3024431" cy="696098"/>
      </dsp:txXfrm>
    </dsp:sp>
    <dsp:sp modelId="{8A6F259C-2A1C-4BF0-AAD3-CC221B0D1AA5}">
      <dsp:nvSpPr>
        <dsp:cNvPr id="0" name=""/>
        <dsp:cNvSpPr/>
      </dsp:nvSpPr>
      <dsp:spPr>
        <a:xfrm>
          <a:off x="1389687" y="919925"/>
          <a:ext cx="2496838" cy="17303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Arial" panose="020B0604020202020204" pitchFamily="34" charset="0"/>
              <a:cs typeface="Arial" panose="020B0604020202020204" pitchFamily="34" charset="0"/>
            </a:rPr>
            <a:t>Контрольная группа</a:t>
          </a:r>
        </a:p>
      </dsp:txBody>
      <dsp:txXfrm>
        <a:off x="1755340" y="1173327"/>
        <a:ext cx="1765532" cy="1223530"/>
      </dsp:txXfrm>
    </dsp:sp>
    <dsp:sp modelId="{D2B498F5-8880-4BB4-9FC9-71F10D6609E3}">
      <dsp:nvSpPr>
        <dsp:cNvPr id="0" name=""/>
        <dsp:cNvSpPr/>
      </dsp:nvSpPr>
      <dsp:spPr>
        <a:xfrm>
          <a:off x="5711329" y="2632172"/>
          <a:ext cx="3384545" cy="9041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Традиционная терапия</a:t>
          </a:r>
        </a:p>
      </dsp:txBody>
      <dsp:txXfrm>
        <a:off x="6252857" y="2632172"/>
        <a:ext cx="2843018" cy="904153"/>
      </dsp:txXfrm>
    </dsp:sp>
    <dsp:sp modelId="{57D841C7-37CF-4EA8-87D1-17D8A9AA8018}">
      <dsp:nvSpPr>
        <dsp:cNvPr id="0" name=""/>
        <dsp:cNvSpPr/>
      </dsp:nvSpPr>
      <dsp:spPr>
        <a:xfrm>
          <a:off x="5730031" y="3555975"/>
          <a:ext cx="3363620" cy="8966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       44 пациента</a:t>
          </a:r>
        </a:p>
      </dsp:txBody>
      <dsp:txXfrm>
        <a:off x="6268211" y="3555975"/>
        <a:ext cx="2825441" cy="896692"/>
      </dsp:txXfrm>
    </dsp:sp>
    <dsp:sp modelId="{17D4CFE2-AC3D-432B-82DC-D6E98D0D25B3}">
      <dsp:nvSpPr>
        <dsp:cNvPr id="0" name=""/>
        <dsp:cNvSpPr/>
      </dsp:nvSpPr>
      <dsp:spPr>
        <a:xfrm>
          <a:off x="6060547" y="857720"/>
          <a:ext cx="2584082" cy="17317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Arial" panose="020B0604020202020204" pitchFamily="34" charset="0"/>
              <a:cs typeface="Arial" panose="020B0604020202020204" pitchFamily="34" charset="0"/>
            </a:rPr>
            <a:t>Группа сравнения</a:t>
          </a:r>
        </a:p>
      </dsp:txBody>
      <dsp:txXfrm>
        <a:off x="6438977" y="1111324"/>
        <a:ext cx="1827222" cy="1224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ECD99-17C8-4045-ACD0-C0B5869965DA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E6088-2111-4885-AA83-F564FA98D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78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Метаболический синдром. Учебное пособие / Ю.П. Успенский,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Ю.В. Петренко, З.Х.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Гулунов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Н.Л.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Шапорова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Ю.А. Фоминых,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Р.М. Ниязов – СПб., 2017.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Эволюция представлений о метаболическом синдроме: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1960-е гг. – E.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Camus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выделил метаболический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трисиндром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(СД, гипертриглицеридемия, подагра).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1980 г. – М.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Henefeld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Leonhardt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ввели термин «метаболический синдром».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1988 г. – G.M.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Reaven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предложил термин «метаболический синдром Х»,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которым обозначил сочетание ИР (инсулинорезистентность), ГИ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гиперинсулинемия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нарушений толерантности к глюкозе,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дислипопротеинемии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гипертриглицеридемии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АГ.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1989 г. – N.M.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Kaplan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охарактеризовал сочетание абдоминального ожирения, нарушенной толерантности к глюкозе, АГ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гипертриглицеридемии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как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смертельный квартет.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1992 г. – S.M.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Haffner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предложил термин «синдром инсулинорезистентности».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1998 г. – синдром Z – смертельный квартет + синдром апноэ во сне.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Метаболический синдром характеризуется увеличением массы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висцерального жира, снижением чувствительности периферических тканей к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инсулину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гиперинсулинемией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которые вызывают развитие нарушений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углеводного, липидного, пуринового обмена и артериальной гипертонии.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существует как минимум 7 альтернативных критериев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WHO-World Health Organization; EGIR-European Group for the Study of Insulin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Resistance; NCEP-ATP III-National Cholesterol Education Program-Adult Treatment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Panel III; AACE-American Association of Clinical Endocrinologists; IDF-International Diabetes Federation;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Международного института метаболического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синдрома, «Рекомендации по диагностике и лечению метаболического синдрома ВНОК») диагностики МС. В этой связи сегодня приходится опираться на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эпидемиологические данные и прогностические исследования, проведенные в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странах Америки и Западной Европы и единичные эпидемиологические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исследования, посвященные распространенности МС в Российской Федерации.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 практически отсутствуют какие-либо прогностические данные,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касающиеся преимуществ различных критериев постановки диагноза МС.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получении данных, свидетельствующих о наличии признаков метаболического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синдрома – консультация эндокринолога.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9349F-83D7-422D-A048-C8AEE33EC5B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B935C-7C44-411F-83BE-6DF2428951A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63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B935C-7C44-411F-83BE-6DF2428951A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567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5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/>
              <a:t>В алгоритмах специализированной медицинской помощи больным сахарным диабетом от 2019 года впервые введён персонализированный подход, в котором иНГЛТ-2 заняли ведущие позиции.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37700-2639-4912-A489-DAD7CC9D88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83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Результаты продемонстрировали достоверно</a:t>
            </a:r>
            <a:r>
              <a:rPr lang="ru-RU" baseline="0" dirty="0"/>
              <a:t> лучшие показатели в пользу помповой инсулинотерапии. Было доказано, что количество тяжёлых гипогликемий и гипогликемических ком, а также количество </a:t>
            </a:r>
            <a:r>
              <a:rPr lang="ru-RU" baseline="0" dirty="0" err="1"/>
              <a:t>кетоацидозов</a:t>
            </a:r>
            <a:r>
              <a:rPr lang="ru-RU" baseline="0" dirty="0"/>
              <a:t> и тяжёлых </a:t>
            </a:r>
            <a:r>
              <a:rPr lang="ru-RU" baseline="0" dirty="0" err="1"/>
              <a:t>кетоацидозов</a:t>
            </a:r>
            <a:r>
              <a:rPr lang="ru-RU" baseline="0" dirty="0"/>
              <a:t> на ПИТ достоверно меньше, чем на МИИ. На данном графике представлена частота случаев описанных событий и то, что все значения меньше единицы говорит о том, что эти значения достоверные и разница между методами терапии есть. Причём все в пользу ПИТ.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7EA12-29AB-9740-9E9E-3F505957D59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28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67BA8-C6E9-742C-CD0A-00477A187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845ED0-EF9A-771F-C5B4-4A799AB27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92B880-4DFF-E9A5-76A3-BC4CB515F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55D0-17C1-49BB-AE44-E95BA6C5E012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0E6168-719F-6149-F7F3-A3D92703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E8C7A7-3429-A39C-F96F-DA340149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6753-1F0A-435A-BC52-454084B2C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5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A51B9-D1C7-B25B-39C2-7E5BE2902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62B565-A674-7226-B385-AB47C3EC0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818824-7914-DD90-8B95-42D35FFF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55D0-17C1-49BB-AE44-E95BA6C5E012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F0D49-5FBA-C7FA-0E5F-89AC5A17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1E14F8-D0BE-BBC7-185F-944961115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6753-1F0A-435A-BC52-454084B2C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0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6EFA13-CB1B-FECA-22C5-874437382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79E18-83C4-DFEE-9E21-12FD1F30C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08C4D-A852-21B0-E490-F518549A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55D0-17C1-49BB-AE44-E95BA6C5E012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E303B8-A66E-1369-4508-B10081F0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2300F3-3BE1-C1B1-6870-4D6F9C05E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6753-1F0A-435A-BC52-454084B2C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339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03F247-4297-4973-90A3-0193475A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58DA9E-BDF5-4DC7-B478-434301D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96">
            <a:extLst>
              <a:ext uri="{FF2B5EF4-FFF2-40B4-BE49-F238E27FC236}">
                <a16:creationId xmlns:a16="http://schemas.microsoft.com/office/drawing/2014/main" id="{5D317BC2-3CD5-4931-93AD-CC95F2C50D2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9" y="6200786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323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97EC0-9F8E-C94D-8885-622F5303C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591654-4CE0-8A4A-A3D3-31251B582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66058C-744B-A64E-8312-467B4B41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E5FC-36CB-F045-81D7-C7F92AAD2A78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AB482-1DED-5544-815D-E8FC97E4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4DB9E1-E2E9-414B-BD4B-CADB43E4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A97D-4765-F243-BD04-C58E37FA0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42C93-6625-784B-9164-C869CB4B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BCA949-C2C9-A348-8A6F-BA79CA707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E14C37-65FB-6C40-AD3F-3AF21B104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E5FC-36CB-F045-81D7-C7F92AAD2A78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A3868F-5361-B941-B324-D5B2A8E6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671E75-E2DD-E54C-85A2-D550419B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A97D-4765-F243-BD04-C58E37FA0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182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B1197-0B95-D543-8C03-FAA879F1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782FB4-B499-4C4C-ADF8-FA64179C3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85C89-DCCF-2048-AF47-E114FBC1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E5FC-36CB-F045-81D7-C7F92AAD2A78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592B81-F0F6-354A-87F9-F7E05D65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E18B34-0384-074E-8068-C7B1598A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A97D-4765-F243-BD04-C58E37FA0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23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A4EB8-CF27-8C46-BB07-D48803F4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1DB64-0C94-8646-B1FF-6572C2C95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582A57-225C-664A-AC31-7FD1535B0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4F9959-15F2-BB45-B722-B7A46F36E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E5FC-36CB-F045-81D7-C7F92AAD2A78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AC79ED-95BB-A849-A74A-B6F52A47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2A96E1-16A1-C04C-BB8C-CE7A274EE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A97D-4765-F243-BD04-C58E37FA0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90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6F560-483A-B046-87EA-5B1507432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794F69-A692-F444-B768-9D67C3769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9E96A1-500A-1F4D-A8F0-C0A1237A3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08FA48-03EA-9440-8851-087076664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7593CB-7356-0646-8466-F2D5CC49B6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D949B9-AB0B-5A4B-AF23-BA3BB6F39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E5FC-36CB-F045-81D7-C7F92AAD2A78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05F2BA-3AE1-E040-94C4-338FDD06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F7447D-EBFC-054C-B05D-74F68EF8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A97D-4765-F243-BD04-C58E37FA0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41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7DF29-5CCA-7946-AADB-69D9AF98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19B955-42F4-4A42-9E82-28D23016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E5FC-36CB-F045-81D7-C7F92AAD2A78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EE2F73-9E50-2846-979B-70C7A6A0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126583-645F-7840-8F2F-8D6BA24CF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A97D-4765-F243-BD04-C58E37FA0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25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75DCB5-DECB-9749-91E8-544BBC6F2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E5FC-36CB-F045-81D7-C7F92AAD2A78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E65637-CD4F-6249-A6E7-5EE6ECD9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0EB8C5-BB8D-AE4A-8945-1E2D138E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A97D-4765-F243-BD04-C58E37FA0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3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7ED1D-E09C-8F8E-58BD-CC0007008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3990B0-7701-D1B7-702A-48D07078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402CF-9271-CDD6-2801-3721D40C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55D0-17C1-49BB-AE44-E95BA6C5E012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6E4D9-EE3C-F68D-CDB6-E5574F04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273321-3831-DAA7-216B-A327B643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6753-1F0A-435A-BC52-454084B2C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71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7071B-9DD6-694D-881F-254CF1A2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13BE20-FDAA-934E-8F4D-FCF42FAA1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52AA03-C2EC-EC4E-B0C0-5FBF79566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10F910-D15F-8947-ADD5-30A8D032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E5FC-36CB-F045-81D7-C7F92AAD2A78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86000F-09FA-214C-BA15-65264535D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313CCE-1304-A344-8BBD-6CC838F9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A97D-4765-F243-BD04-C58E37FA0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77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84DB7-A4F8-4149-98BE-DDC8271F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1C2258-3A3E-B643-BB64-3E00DF69E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E78D0B-88C7-CD49-B519-8DA4CFEDF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3A6B3F-FA8C-8440-BE29-6985849C1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E5FC-36CB-F045-81D7-C7F92AAD2A78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478705-E2AB-9247-B6A1-44B3C8B10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4884D5-ADEC-7D4E-BC56-A4710F3F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A97D-4765-F243-BD04-C58E37FA0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3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023F1-8A18-AB49-81EF-F928E279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A27A94-303C-1F4B-A148-3DEC4ACC2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0E7F71-D653-A84C-AA4D-71D7F1B07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E5FC-36CB-F045-81D7-C7F92AAD2A78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F8FEFC-8255-9A46-B7FE-1669174E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1A37F-DE26-E744-9278-E5868A24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A97D-4765-F243-BD04-C58E37FA0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82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B53117-428A-1847-B390-511C5B3F4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FDCD85-39E4-FA4C-8029-0C2F5FE49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268E0-5E63-A845-BB92-0225EF91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E5FC-36CB-F045-81D7-C7F92AAD2A78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0E4934-923F-1049-BED3-89C70BBC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A9F407-35EC-3548-B1CC-34BD934C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A97D-4765-F243-BD04-C58E37FA0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78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2400" y="687228"/>
            <a:ext cx="113472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4029990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74EAA05-443F-42B3-AFFA-02448A7C3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1090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01E156-3E7F-2047-94FE-2E86D5D9BF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800" y="1998310"/>
            <a:ext cx="10909300" cy="4094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149D46-0D0C-3C46-AE34-97763977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51A4BB6-0165-3B43-B292-DADDDDD579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7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6017">
          <p15:clr>
            <a:srgbClr val="FBAE40"/>
          </p15:clr>
        </p15:guide>
        <p15:guide id="4" orient="horz" pos="89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4" descr="Cbleu">
            <a:extLst>
              <a:ext uri="{FF2B5EF4-FFF2-40B4-BE49-F238E27FC236}">
                <a16:creationId xmlns:a16="http://schemas.microsoft.com/office/drawing/2014/main" id="{B8664338-FD2F-4390-01F2-08D9B39C96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430339"/>
            <a:ext cx="1625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73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2042585" y="3228976"/>
            <a:ext cx="8782049" cy="2873375"/>
          </a:xfrm>
          <a:ln algn="ctr"/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4987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2042584" y="1797051"/>
            <a:ext cx="10149416" cy="1457325"/>
          </a:xfrm>
        </p:spPr>
        <p:txBody>
          <a:bodyPr anchor="t"/>
          <a:lstStyle>
            <a:lvl1pPr>
              <a:defRPr sz="42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D53F86E8-5900-532F-0513-B33C7DB079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156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0F2AD324-9328-9E7F-DF43-2BB2BE330E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AD3F1CBE-E5CD-A089-0E76-C9F1661DCE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1A558-FA78-EF47-AAD0-93E62ABFC454}" type="slidenum">
              <a:rPr lang="fr-FR" altLang="ru-KZ"/>
              <a:pPr/>
              <a:t>‹#›</a:t>
            </a:fld>
            <a:endParaRPr lang="fr-FR" altLang="ru-KZ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432437EE-FA78-1651-2F05-0DBDBC29EAB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903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007FBE0E-4EFD-64C9-6903-9E28D2F6D6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41D68734-0044-B5FD-A728-9DA0EC4ADC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8DBB1-F117-8345-9EB1-59FBD7DAE4A9}" type="slidenum">
              <a:rPr lang="fr-FR" altLang="ru-KZ"/>
              <a:pPr/>
              <a:t>‹#›</a:t>
            </a:fld>
            <a:endParaRPr lang="fr-FR" altLang="ru-KZ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E799C966-D5A4-8F25-1203-6FEA10F3CF7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135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5600" y="1308101"/>
            <a:ext cx="5638800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308101"/>
            <a:ext cx="5638800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D00C693C-0818-CB33-0D4A-3451557C3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4A5FB11A-A98B-866C-EFEF-53915FC94A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0B699-FF3F-A845-A259-0F9569764842}" type="slidenum">
              <a:rPr lang="fr-FR" altLang="ru-KZ"/>
              <a:pPr/>
              <a:t>‹#›</a:t>
            </a:fld>
            <a:endParaRPr lang="fr-FR" altLang="ru-KZ"/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23E7C401-D54B-5F51-98DE-DA771C0CD98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85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2990D-843D-5424-0349-AB8F4BEA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5908D5-2F91-C5CD-66F4-0CE71FBAC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E17EF7-2914-755F-13D6-71696E85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55D0-17C1-49BB-AE44-E95BA6C5E012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E472E-C86F-2073-0FAD-9EF49D1C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78C034-E255-EFCE-8322-956154DC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6753-1F0A-435A-BC52-454084B2C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61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4D23C37D-923C-9015-FC67-218B3E3A04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84772183-A0A4-1E76-BFC4-45DC2B04C0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58484-ABB7-7147-896E-9A8FCEF7867B}" type="slidenum">
              <a:rPr lang="fr-FR" altLang="ru-KZ"/>
              <a:pPr/>
              <a:t>‹#›</a:t>
            </a:fld>
            <a:endParaRPr lang="fr-FR" altLang="ru-KZ"/>
          </a:p>
        </p:txBody>
      </p:sp>
      <p:sp>
        <p:nvSpPr>
          <p:cNvPr id="9" name="Rectangle 40">
            <a:extLst>
              <a:ext uri="{FF2B5EF4-FFF2-40B4-BE49-F238E27FC236}">
                <a16:creationId xmlns:a16="http://schemas.microsoft.com/office/drawing/2014/main" id="{D385E16C-9E95-0903-4899-5A89AE8E3E2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25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5EC8FB70-272E-07E6-84D1-9508187B2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8D89FBE4-96D3-E313-45E1-65E03FD3BD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7F26D-2990-F04C-88AA-F5613182F202}" type="slidenum">
              <a:rPr lang="fr-FR" altLang="ru-KZ"/>
              <a:pPr/>
              <a:t>‹#›</a:t>
            </a:fld>
            <a:endParaRPr lang="fr-FR" altLang="ru-KZ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D4B82AA5-7716-E13B-3E79-57C8D1ED3CE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275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30F638C0-A597-6EFD-CE22-7D4545C15B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F854FCA8-63CF-4094-1282-60CD20B8F3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5C31E-8910-EB4D-9C6B-4CFDFFC11348}" type="slidenum">
              <a:rPr lang="fr-FR" altLang="ru-KZ"/>
              <a:pPr/>
              <a:t>‹#›</a:t>
            </a:fld>
            <a:endParaRPr lang="fr-FR" altLang="ru-KZ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9E4B7368-840A-B659-E1EC-BDE4B5892A6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371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99380F11-9D3B-C91D-CE78-0DEE064BE6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1DC4E6C5-BAA3-3E22-85E0-81F7F332D3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15B98-8756-D84D-A57D-04F71F050369}" type="slidenum">
              <a:rPr lang="fr-FR" altLang="ru-KZ"/>
              <a:pPr/>
              <a:t>‹#›</a:t>
            </a:fld>
            <a:endParaRPr lang="fr-FR" altLang="ru-KZ"/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A1413AD9-7746-65BF-916E-313FF9737D0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706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429C2AF5-BAAD-D7D1-F031-2FB9E4F7A5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76B9B259-C436-3ECB-43EB-84E2336721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88D44-0FD4-9045-A848-85DD56B081AA}" type="slidenum">
              <a:rPr lang="fr-FR" altLang="ru-KZ"/>
              <a:pPr/>
              <a:t>‹#›</a:t>
            </a:fld>
            <a:endParaRPr lang="fr-FR" altLang="ru-KZ"/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3DEF1AFE-C379-1320-C2C5-4EEF5EABD29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108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7AFDDDEA-CF15-1E54-6E61-E24499BF87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9B12160C-3F86-4908-DABF-5AA4057D9E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5D295-46B8-8248-8D42-028C82C941DB}" type="slidenum">
              <a:rPr lang="fr-FR" altLang="ru-KZ"/>
              <a:pPr/>
              <a:t>‹#›</a:t>
            </a:fld>
            <a:endParaRPr lang="fr-FR" altLang="ru-KZ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DD750723-6A2C-58C7-D38B-6DAAE64C4C9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081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0" y="31751"/>
            <a:ext cx="2870200" cy="59928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600" y="31751"/>
            <a:ext cx="8407400" cy="59928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3A9D12DE-25DF-2823-A63A-3CD2256D19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35D53EFA-6C7D-C6A3-A511-951C1264CF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8D71C-6EF7-004B-8DC3-6EFA6867C8BA}" type="slidenum">
              <a:rPr lang="fr-FR" altLang="ru-KZ"/>
              <a:pPr/>
              <a:t>‹#›</a:t>
            </a:fld>
            <a:endParaRPr lang="fr-FR" altLang="ru-KZ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04F74826-D1D5-3277-CE53-157E16325F5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687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558E102-D9B8-376D-0F78-7F93C98893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A7D1CC-45D5-A446-833C-82707A8E3D20}" type="datetimeFigureOut">
              <a:rPr lang="ru-RU" altLang="ru-KZ"/>
              <a:pPr/>
              <a:t>19.07.2024</a:t>
            </a:fld>
            <a:endParaRPr lang="ru-RU" altLang="ru-KZ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0BE8D71-E9B5-5753-2B27-D77127329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47CAA63-559A-B7EF-E718-A8CB645399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93FF1-D296-144C-8058-CDB2DFFC1057}" type="slidenum">
              <a:rPr lang="ru-RU" altLang="ru-KZ"/>
              <a:pPr/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412049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list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E59AC9DA-C2C6-757C-D2DC-54F9E226BA37}"/>
              </a:ext>
            </a:extLst>
          </p:cNvPr>
          <p:cNvSpPr txBox="1">
            <a:spLocks/>
          </p:cNvSpPr>
          <p:nvPr/>
        </p:nvSpPr>
        <p:spPr>
          <a:xfrm>
            <a:off x="645584" y="6438900"/>
            <a:ext cx="9463616" cy="204788"/>
          </a:xfrm>
          <a:prstGeom prst="rect">
            <a:avLst/>
          </a:prstGeom>
        </p:spPr>
        <p:txBody>
          <a:bodyPr/>
          <a:lstStyle>
            <a:lvl1pPr defTabSz="457200"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0" lang="ru-RU" altLang="ru-KZ" sz="800">
                <a:solidFill>
                  <a:srgbClr val="7F7F7F"/>
                </a:solidFill>
                <a:latin typeface="Verdana" panose="020B0604030504040204" pitchFamily="34" charset="0"/>
              </a:rPr>
              <a:t>© BD, 2016. Все права защищены. BD и логотип BD являются товарными знаками Becton, Dickinson and Company.</a:t>
            </a:r>
          </a:p>
        </p:txBody>
      </p:sp>
      <p:pic>
        <p:nvPicPr>
          <p:cNvPr id="4" name="Picture 5" descr="bd_3_rgb_lbg_1_0.png">
            <a:extLst>
              <a:ext uri="{FF2B5EF4-FFF2-40B4-BE49-F238E27FC236}">
                <a16:creationId xmlns:a16="http://schemas.microsoft.com/office/drawing/2014/main" id="{60B70226-8335-E74B-693A-8C0EF5089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33" y="6073776"/>
            <a:ext cx="191346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1DF5319-8167-0B25-7894-925E4CDB1D29}"/>
              </a:ext>
            </a:extLst>
          </p:cNvPr>
          <p:cNvSpPr txBox="1">
            <a:spLocks/>
          </p:cNvSpPr>
          <p:nvPr/>
        </p:nvSpPr>
        <p:spPr>
          <a:xfrm>
            <a:off x="0" y="6248400"/>
            <a:ext cx="694267" cy="598488"/>
          </a:xfrm>
          <a:prstGeom prst="rect">
            <a:avLst/>
          </a:prstGeom>
        </p:spPr>
        <p:txBody>
          <a:bodyPr anchor="ctr"/>
          <a:lstStyle>
            <a:lvl1pPr defTabSz="457200"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DF357E9B-44BF-684A-9271-7C6919EDAFD7}" type="slidenum">
              <a:rPr kumimoji="0" lang="en-US" altLang="ru-KZ" sz="600">
                <a:solidFill>
                  <a:srgbClr val="8C8C8E"/>
                </a:solidFill>
                <a:latin typeface="Verdana" panose="020B0604030504040204" pitchFamily="34" charset="0"/>
              </a:rPr>
              <a:pPr algn="ctr" eaLnBrk="1" hangingPunct="1"/>
              <a:t>‹#›</a:t>
            </a:fld>
            <a:endParaRPr kumimoji="0" lang="en-US" altLang="ru-KZ" sz="600">
              <a:solidFill>
                <a:srgbClr val="8C8C8E"/>
              </a:solidFill>
              <a:latin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71413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642938" indent="-28575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2pPr>
            <a:lvl3pPr marL="1090613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3pPr>
            <a:lvl4pPr marL="14874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Lucida Grande"/>
              <a:buChar char="–"/>
              <a:defRPr sz="1600">
                <a:solidFill>
                  <a:schemeClr val="tx1"/>
                </a:solidFill>
                <a:latin typeface="Verdana"/>
                <a:cs typeface="Verdana"/>
              </a:defRPr>
            </a:lvl4pPr>
            <a:lvl5pPr marL="1944688" indent="-2286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3502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64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0A70612-7691-14C5-4A74-B4BEC58B5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E83B87-01BC-249F-1623-A63C6D4379B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AEDF0C-05DF-B747-B61D-AC5BE4F4E899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CAF2810-830D-5ABC-73DB-CBEA1CCC1B5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10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0C9CC-2C70-B85F-C897-08DA31899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1C19C2-C37F-DBFE-A19C-BC514EA46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2FBE1E-0798-D297-8CEA-E5F91F988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49C2BC-137A-387C-0836-69BC04CF5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55D0-17C1-49BB-AE44-E95BA6C5E012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954195-71B7-75E0-42EE-C0A3E9DD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1F80D3-6DE8-0B94-3E79-96C4E2046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6753-1F0A-435A-BC52-454084B2C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63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715" y="6045"/>
            <a:ext cx="11421792" cy="984555"/>
          </a:xfrm>
        </p:spPr>
        <p:txBody>
          <a:bodyPr/>
          <a:lstStyle>
            <a:lvl1pPr>
              <a:lnSpc>
                <a:spcPts val="2300"/>
              </a:lnSpc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4DDE9DDF-555E-E1FA-2CDC-2034989559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708CECF-3135-E301-5F31-1B1E1BEF51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6000" y="6356351"/>
            <a:ext cx="914400" cy="365125"/>
          </a:xfr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6B5693CB-F8D6-7E4D-A8A1-D5F2857A8477}" type="slidenum">
              <a:rPr lang="en-US" altLang="ru-KZ"/>
              <a:pPr>
                <a:defRPr/>
              </a:pPr>
              <a:t>‹#›</a:t>
            </a:fld>
            <a:endParaRPr lang="en-US" altLang="ru-KZ"/>
          </a:p>
        </p:txBody>
      </p:sp>
    </p:spTree>
    <p:extLst>
      <p:ext uri="{BB962C8B-B14F-4D97-AF65-F5344CB8AC3E}">
        <p14:creationId xmlns:p14="http://schemas.microsoft.com/office/powerpoint/2010/main" val="161053527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381000"/>
            <a:ext cx="10871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11200" y="1676400"/>
            <a:ext cx="53340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48400" y="1676400"/>
            <a:ext cx="53340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3079F-CB9C-466C-EA90-18A804C7C8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705600"/>
            <a:ext cx="3860800" cy="152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ru-KZ"/>
              <a:t>©2006 Medtronic MiniMed, Inc. 9197769-011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A1F6E0-2A49-3DB2-4000-F9469A4537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553200"/>
            <a:ext cx="609600" cy="3048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541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034" y="6286500"/>
            <a:ext cx="171873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12234" y="6330951"/>
            <a:ext cx="8242300" cy="1238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buClr>
                <a:srgbClr val="F58220"/>
              </a:buClr>
              <a:buFontTx/>
              <a:buChar char="•"/>
              <a:defRPr sz="1600">
                <a:solidFill>
                  <a:srgbClr val="4D4D4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54 | IDS Training Course | October 2011 www.accu-chek.com  © 2010 Roche</a:t>
            </a:r>
          </a:p>
        </p:txBody>
      </p:sp>
    </p:spTree>
    <p:extLst>
      <p:ext uri="{BB962C8B-B14F-4D97-AF65-F5344CB8AC3E}">
        <p14:creationId xmlns:p14="http://schemas.microsoft.com/office/powerpoint/2010/main" val="103453573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ообщение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095500"/>
            <a:ext cx="10985500" cy="2044700"/>
          </a:xfrm>
          <a:prstGeom prst="rect">
            <a:avLst/>
          </a:prstGeom>
        </p:spPr>
        <p:txBody>
          <a:bodyPr anchor="ctr"/>
          <a:lstStyle>
            <a:lvl1pPr marL="0" indent="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6000" spc="-60">
                <a:latin typeface="+mn-lt"/>
                <a:ea typeface="+mn-ea"/>
                <a:cs typeface="+mn-cs"/>
                <a:sym typeface="Produkt Extralight"/>
              </a:defRPr>
            </a:lvl1pPr>
            <a:lvl2pPr marL="0" indent="22860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6000" spc="-60">
                <a:latin typeface="+mn-lt"/>
                <a:ea typeface="+mn-ea"/>
                <a:cs typeface="+mn-cs"/>
                <a:sym typeface="Produkt Extralight"/>
              </a:defRPr>
            </a:lvl2pPr>
            <a:lvl3pPr marL="0" indent="45720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6000" spc="-60">
                <a:latin typeface="+mn-lt"/>
                <a:ea typeface="+mn-ea"/>
                <a:cs typeface="+mn-cs"/>
                <a:sym typeface="Produkt Extralight"/>
              </a:defRPr>
            </a:lvl3pPr>
            <a:lvl4pPr marL="0" indent="68580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6000" spc="-60">
                <a:latin typeface="+mn-lt"/>
                <a:ea typeface="+mn-ea"/>
                <a:cs typeface="+mn-cs"/>
                <a:sym typeface="Produkt Extralight"/>
              </a:defRPr>
            </a:lvl4pPr>
            <a:lvl5pPr marL="0" indent="91440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6000" spc="-6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5130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52FB22-212D-4D70-A61C-AB30D11974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113" y="360363"/>
            <a:ext cx="4646612" cy="436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Imago" panose="020B05000600000200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Fill in </a:t>
            </a:r>
            <a:r>
              <a:rPr lang="de-DE" dirty="0" err="1"/>
              <a:t>headline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105A5E2-7C77-431B-BFB3-1A5EDBA3ED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6113" y="796954"/>
            <a:ext cx="4646612" cy="436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  <a:latin typeface="Imago" panose="020B05000600000200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Fill in </a:t>
            </a:r>
            <a:r>
              <a:rPr lang="de-DE" dirty="0" err="1"/>
              <a:t>subheadline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5F4200-2311-445E-A593-18C913F176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6114" y="1611313"/>
            <a:ext cx="4646611" cy="47561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Imago" panose="020B050006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Imago" panose="020B050006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Imago" panose="020B050006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Imago" panose="020B050006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Imago" panose="020B05000600000200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8A8F1C9-BC4C-49DC-974A-23D47762BF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7664" y="1611313"/>
            <a:ext cx="6434152" cy="47482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  <a:latin typeface="Imago" panose="020B0500060000020004" pitchFamily="34" charset="0"/>
              </a:defRPr>
            </a:lvl1pPr>
          </a:lstStyle>
          <a:p>
            <a:r>
              <a:rPr lang="de-DE" dirty="0"/>
              <a:t>Insert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02DF797-63DE-4BBD-8D71-F68FFB62E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057" y="1611313"/>
            <a:ext cx="3919018" cy="475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56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62050"/>
            <a:ext cx="10985500" cy="50165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43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945782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6595B-283A-65AA-04E1-B53FB27B4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79BAD8-56B3-065F-D837-62C969D76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2D9DC5-218F-443C-3586-C3A8F660F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D2ECB3-A638-07F7-3E51-66C535762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F4B048-20F6-B8AA-F78A-82BC708EA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B9E38B-C091-5A09-CBD5-E4B8FAFC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55D0-17C1-49BB-AE44-E95BA6C5E012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1AC19C-4F01-B052-B300-BB0E6DCB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909E1F-921E-76F2-3BEE-FFDC81AE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6753-1F0A-435A-BC52-454084B2C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1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CE701-ECAA-9393-EED6-8D7DFA35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1663DA-BA03-8502-2EC8-373377DE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55D0-17C1-49BB-AE44-E95BA6C5E012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9AC9FA-181D-E4A0-C3B2-6789B5612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FDA8FF-B69A-1B5F-0EE7-1A228EE4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6753-1F0A-435A-BC52-454084B2C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9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FA01A9-14C8-23ED-EDB7-D9150EA9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55D0-17C1-49BB-AE44-E95BA6C5E012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73293F-55EB-D7F8-76C5-31004AA4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014644-27B4-CC92-D839-053009CD5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6753-1F0A-435A-BC52-454084B2C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4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05F94-042C-358C-E170-8334F990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DB4ED-FF09-B70A-AFE9-76ACED8CC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64F2BE-9624-520C-FFAB-F9B6880A0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A93BF9-A091-A7CB-F423-F4A34277C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55D0-17C1-49BB-AE44-E95BA6C5E012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27034B-2810-F6C2-6795-FE4399B6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780A10-028E-122D-AE44-46758A6F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6753-1F0A-435A-BC52-454084B2C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2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3135B-22CF-86EC-5853-21C483EA4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EE1EB6-CD03-8144-6061-8B4C91993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BA776-47FE-7189-B08E-5D3F00313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CCFF0-D9CE-B4C7-B794-F7ED2A33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55D0-17C1-49BB-AE44-E95BA6C5E012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814174-EC01-33E4-15CD-829F4DA6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0AC97F-93DF-8FA1-022E-7D5233B4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6753-1F0A-435A-BC52-454084B2C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5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C466A-CCA4-EA37-44FD-12371D9A9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A4C343-6791-AA8E-5922-CB9ED09CB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818CF3-405C-F531-826F-2C9B1D5E6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855D0-17C1-49BB-AE44-E95BA6C5E012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558326-BE11-11FB-2182-5D7D2EBF2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49EAE1-5466-C3C6-9F74-69D7314A3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76753-1F0A-435A-BC52-454084B2C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19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199EC-CECC-F449-8C98-70F55C2B8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92EA11-150C-C84C-A2E4-281B2FCA5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D769-0013-8F44-8A33-2BA619051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5E5FC-36CB-F045-81D7-C7F92AAD2A78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0A6D49-BF7E-D144-888D-09BD7C670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9E40E6-20C7-C948-8D4A-C45FC1117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2A97D-4765-F243-BD04-C58E37FA0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5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087B552-3B2B-AFE2-30F9-3A035209A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38251" y="31750"/>
            <a:ext cx="10439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KZ"/>
              <a:t>Click to edit Master title style</a:t>
            </a:r>
          </a:p>
        </p:txBody>
      </p:sp>
      <p:sp>
        <p:nvSpPr>
          <p:cNvPr id="1027" name="Rectangle 18">
            <a:extLst>
              <a:ext uri="{FF2B5EF4-FFF2-40B4-BE49-F238E27FC236}">
                <a16:creationId xmlns:a16="http://schemas.microsoft.com/office/drawing/2014/main" id="{78F60EAB-F40E-9B5C-2B86-05A683BDDE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26584"/>
            <a:ext cx="12192000" cy="369332"/>
          </a:xfrm>
          <a:prstGeom prst="rect">
            <a:avLst/>
          </a:prstGeom>
          <a:solidFill>
            <a:srgbClr val="00B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kumimoji="0" lang="ru-RU" altLang="ru-KZ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3BB17FA6-4690-3740-3157-94D994369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308101"/>
            <a:ext cx="114808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KZ"/>
              <a:t>1er niveau</a:t>
            </a:r>
          </a:p>
          <a:p>
            <a:pPr lvl="1"/>
            <a:r>
              <a:rPr lang="fr-FR" altLang="ru-KZ"/>
              <a:t>Deuxième niveau</a:t>
            </a:r>
          </a:p>
          <a:p>
            <a:pPr lvl="2"/>
            <a:r>
              <a:rPr lang="fr-FR" altLang="ru-KZ"/>
              <a:t>Troisième niveau</a:t>
            </a:r>
          </a:p>
          <a:p>
            <a:pPr lvl="3"/>
            <a:r>
              <a:rPr lang="fr-FR" altLang="ru-KZ"/>
              <a:t>Quatrième niveau</a:t>
            </a:r>
          </a:p>
        </p:txBody>
      </p:sp>
      <p:sp>
        <p:nvSpPr>
          <p:cNvPr id="248855" name="Rectangle 23">
            <a:extLst>
              <a:ext uri="{FF2B5EF4-FFF2-40B4-BE49-F238E27FC236}">
                <a16:creationId xmlns:a16="http://schemas.microsoft.com/office/drawing/2014/main" id="{20DA825E-3AB4-7B42-54B4-E3A1203775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18250"/>
            <a:ext cx="31496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8856" name="Rectangle 24">
            <a:extLst>
              <a:ext uri="{FF2B5EF4-FFF2-40B4-BE49-F238E27FC236}">
                <a16:creationId xmlns:a16="http://schemas.microsoft.com/office/drawing/2014/main" id="{90F6CDCF-32CC-EE00-F919-B995338DE5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98533" y="6296025"/>
            <a:ext cx="79586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fld id="{A33F1404-C8D8-A549-9E84-826B52A19BC2}" type="slidenum">
              <a:rPr lang="fr-FR" altLang="ru-KZ"/>
              <a:pPr/>
              <a:t>‹#›</a:t>
            </a:fld>
            <a:endParaRPr lang="fr-FR" altLang="ru-KZ"/>
          </a:p>
        </p:txBody>
      </p:sp>
      <p:sp>
        <p:nvSpPr>
          <p:cNvPr id="248872" name="Rectangle 40">
            <a:extLst>
              <a:ext uri="{FF2B5EF4-FFF2-40B4-BE49-F238E27FC236}">
                <a16:creationId xmlns:a16="http://schemas.microsoft.com/office/drawing/2014/main" id="{1D721898-A60D-A95D-9EE4-31B05F183C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305550"/>
            <a:ext cx="28786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1032" name="Picture 50" descr="Cbleu">
            <a:extLst>
              <a:ext uri="{FF2B5EF4-FFF2-40B4-BE49-F238E27FC236}">
                <a16:creationId xmlns:a16="http://schemas.microsoft.com/office/drawing/2014/main" id="{3C02883B-947A-B8A8-FEF5-8BABA93414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152401"/>
            <a:ext cx="1085851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74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6" r:id="rId19"/>
    <p:sldLayoutId id="2147483697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60A9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60A9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60A9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60A9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60A9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60A9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60A9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60A9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60A9"/>
          </a:solidFill>
          <a:latin typeface="Arial" charset="0"/>
          <a:cs typeface="Arial" charset="0"/>
        </a:defRPr>
      </a:lvl9pPr>
    </p:titleStyle>
    <p:bodyStyle>
      <a:lvl1pPr marL="355600" indent="-355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155000"/>
        <a:buBlip>
          <a:blip r:embed="rId22"/>
        </a:buBlip>
        <a:defRPr sz="2400" b="1">
          <a:solidFill>
            <a:srgbClr val="1F60A9"/>
          </a:solidFill>
          <a:latin typeface="+mn-lt"/>
          <a:ea typeface="Arial" charset="0"/>
          <a:cs typeface="+mn-cs"/>
        </a:defRPr>
      </a:lvl1pPr>
      <a:lvl2pPr marL="1041400" indent="-328613" algn="l" rtl="0" eaLnBrk="0" fontAlgn="base" hangingPunct="0">
        <a:spcBef>
          <a:spcPct val="20000"/>
        </a:spcBef>
        <a:spcAft>
          <a:spcPct val="0"/>
        </a:spcAft>
        <a:buSzPct val="130000"/>
        <a:buBlip>
          <a:blip r:embed="rId23"/>
        </a:buBlip>
        <a:defRPr sz="2000" b="1">
          <a:solidFill>
            <a:srgbClr val="1F60A9"/>
          </a:solidFill>
          <a:latin typeface="+mn-lt"/>
          <a:ea typeface="Arial" charset="0"/>
          <a:cs typeface="+mn-cs"/>
        </a:defRPr>
      </a:lvl2pPr>
      <a:lvl3pPr marL="1574800" indent="-315913" algn="l" rtl="0" eaLnBrk="0" fontAlgn="base" hangingPunct="0">
        <a:spcBef>
          <a:spcPct val="20000"/>
        </a:spcBef>
        <a:spcAft>
          <a:spcPct val="0"/>
        </a:spcAft>
        <a:buSzPct val="155000"/>
        <a:buBlip>
          <a:blip r:embed="rId24"/>
        </a:buBlip>
        <a:defRPr kumimoji="1">
          <a:solidFill>
            <a:srgbClr val="1F60A9"/>
          </a:solidFill>
          <a:latin typeface="+mn-lt"/>
          <a:ea typeface="Arial" charset="0"/>
          <a:cs typeface="+mn-cs"/>
        </a:defRPr>
      </a:lvl3pPr>
      <a:lvl4pPr marL="1968500" indent="-265113" algn="l" rtl="0" eaLnBrk="0" fontAlgn="base" hangingPunct="0">
        <a:spcBef>
          <a:spcPct val="20000"/>
        </a:spcBef>
        <a:spcAft>
          <a:spcPct val="0"/>
        </a:spcAft>
        <a:buSzPct val="155000"/>
        <a:buBlip>
          <a:blip r:embed="rId25"/>
        </a:buBlip>
        <a:defRPr kumimoji="1" sz="1600">
          <a:solidFill>
            <a:srgbClr val="1F60A9"/>
          </a:solidFill>
          <a:latin typeface="+mn-lt"/>
          <a:ea typeface="Arial" charset="0"/>
          <a:cs typeface="+mn-cs"/>
        </a:defRPr>
      </a:lvl4pPr>
      <a:lvl5pPr marL="2967038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defRPr kumimoji="1" sz="1600">
          <a:solidFill>
            <a:srgbClr val="1F60A9"/>
          </a:solidFill>
          <a:latin typeface="+mn-lt"/>
          <a:ea typeface="Arial" charset="0"/>
          <a:cs typeface="+mn-cs"/>
        </a:defRPr>
      </a:lvl5pPr>
      <a:lvl6pPr marL="3424238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rgbClr val="1F60A9"/>
          </a:solidFill>
          <a:latin typeface="+mn-lt"/>
          <a:cs typeface="+mn-cs"/>
        </a:defRPr>
      </a:lvl6pPr>
      <a:lvl7pPr marL="3881438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rgbClr val="1F60A9"/>
          </a:solidFill>
          <a:latin typeface="+mn-lt"/>
          <a:cs typeface="+mn-cs"/>
        </a:defRPr>
      </a:lvl7pPr>
      <a:lvl8pPr marL="4338638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rgbClr val="1F60A9"/>
          </a:solidFill>
          <a:latin typeface="+mn-lt"/>
          <a:cs typeface="+mn-cs"/>
        </a:defRPr>
      </a:lvl8pPr>
      <a:lvl9pPr marL="4795838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rgbClr val="1F60A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4D987-AD66-0322-B67E-E4A4BF68A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13064"/>
            <a:ext cx="9144000" cy="23876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эндокринологии ЦКБ ГА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5E7758C8-1058-2AD2-67DB-34F77F02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58" y="1647272"/>
            <a:ext cx="6040073" cy="51834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A7C4CD-8BEF-C038-062A-643001986F01}"/>
              </a:ext>
            </a:extLst>
          </p:cNvPr>
          <p:cNvSpPr txBox="1"/>
          <p:nvPr/>
        </p:nvSpPr>
        <p:spPr>
          <a:xfrm>
            <a:off x="1" y="2239606"/>
            <a:ext cx="37498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врачи высшей категории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к.м.н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кафедры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эндокринологии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ФГБОУ ДПО «РМАНПО»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30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6" b="6606"/>
          <a:stretch>
            <a:fillRect/>
          </a:stretch>
        </p:blipFill>
        <p:spPr bwMode="auto">
          <a:xfrm>
            <a:off x="1102785" y="3141663"/>
            <a:ext cx="8773583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Oval 1"/>
          <p:cNvSpPr>
            <a:spLocks noChangeArrowheads="1"/>
          </p:cNvSpPr>
          <p:nvPr/>
        </p:nvSpPr>
        <p:spPr bwMode="auto">
          <a:xfrm>
            <a:off x="3735917" y="4989513"/>
            <a:ext cx="6136216" cy="15224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kumimoji="0" lang="ru-RU"/>
          </a:p>
        </p:txBody>
      </p:sp>
      <p:pic>
        <p:nvPicPr>
          <p:cNvPr id="35843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 r="2666" b="8643"/>
          <a:stretch>
            <a:fillRect/>
          </a:stretch>
        </p:blipFill>
        <p:spPr bwMode="auto">
          <a:xfrm>
            <a:off x="1102784" y="765176"/>
            <a:ext cx="87376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38100" y="549275"/>
            <a:ext cx="12192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kumimoji="0" lang="ru-RU" sz="2000" b="1" i="1" dirty="0">
                <a:solidFill>
                  <a:srgbClr val="580C60"/>
                </a:solidFill>
                <a:latin typeface="Times New Roman" charset="0"/>
                <a:cs typeface="Times New Roman" charset="0"/>
              </a:rPr>
              <a:t> Эпизод желудочковой </a:t>
            </a:r>
            <a:r>
              <a:rPr kumimoji="0" lang="ru-RU" sz="2000" b="1" i="1" dirty="0" err="1">
                <a:solidFill>
                  <a:srgbClr val="580C60"/>
                </a:solidFill>
                <a:latin typeface="Times New Roman" charset="0"/>
                <a:cs typeface="Times New Roman" charset="0"/>
              </a:rPr>
              <a:t>бигимении</a:t>
            </a:r>
            <a:r>
              <a:rPr kumimoji="0" lang="ru-RU" sz="2000" b="1" i="1" dirty="0">
                <a:solidFill>
                  <a:srgbClr val="580C60"/>
                </a:solidFill>
                <a:latin typeface="Times New Roman" charset="0"/>
                <a:cs typeface="Times New Roman" charset="0"/>
              </a:rPr>
              <a:t> на фоне </a:t>
            </a:r>
            <a:r>
              <a:rPr kumimoji="0" lang="ru-RU" sz="2000" b="1" i="1" dirty="0" err="1">
                <a:solidFill>
                  <a:srgbClr val="580C60"/>
                </a:solidFill>
                <a:latin typeface="Times New Roman" charset="0"/>
                <a:cs typeface="Times New Roman" charset="0"/>
              </a:rPr>
              <a:t>дисгликемии</a:t>
            </a:r>
            <a:r>
              <a:rPr kumimoji="0" lang="ru-RU" sz="2000" b="1" i="1" dirty="0">
                <a:solidFill>
                  <a:srgbClr val="580C60"/>
                </a:solidFill>
                <a:latin typeface="Times New Roman" charset="0"/>
                <a:cs typeface="Times New Roman" charset="0"/>
              </a:rPr>
              <a:t> у пациента с СД и ИМ</a:t>
            </a:r>
          </a:p>
        </p:txBody>
      </p:sp>
      <p:sp>
        <p:nvSpPr>
          <p:cNvPr id="2" name="AutoShape 2" descr="Picture background">
            <a:extLst>
              <a:ext uri="{FF2B5EF4-FFF2-40B4-BE49-F238E27FC236}">
                <a16:creationId xmlns:a16="http://schemas.microsoft.com/office/drawing/2014/main" id="{63FE7520-12D5-60C5-1794-BFA2EB8023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51FC27-0B79-06E9-650C-C59C5A9BF5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93" t="24846" r="62915" b="27202"/>
          <a:stretch/>
        </p:blipFill>
        <p:spPr>
          <a:xfrm>
            <a:off x="9980754" y="1016491"/>
            <a:ext cx="2040669" cy="38742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D2508C-816C-A15F-2849-F4A7E8EB7329}"/>
              </a:ext>
            </a:extLst>
          </p:cNvPr>
          <p:cNvSpPr txBox="1"/>
          <p:nvPr/>
        </p:nvSpPr>
        <p:spPr>
          <a:xfrm>
            <a:off x="363065" y="196483"/>
            <a:ext cx="1116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4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СИНХРОННОЕ МОНИТИРИРОВАНИЕ ГЛЮКОЗЫ И ЭКГ (ГЛЮКОКАРДИОМОНИТОРИРОВАНИЕ)</a:t>
            </a:r>
          </a:p>
        </p:txBody>
      </p:sp>
    </p:spTree>
    <p:extLst>
      <p:ext uri="{BB962C8B-B14F-4D97-AF65-F5344CB8AC3E}">
        <p14:creationId xmlns:p14="http://schemas.microsoft.com/office/powerpoint/2010/main" val="184228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6E3F89-174F-4893-955F-E7EE4A0487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667899" y="858443"/>
          <a:ext cx="893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6E3F89-174F-4893-955F-E7EE4A0487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899" y="858443"/>
                        <a:ext cx="893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7C9BDB-3279-420C-8C7B-297AFCCB84C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67006" y="857258"/>
            <a:ext cx="89297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1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1"/>
          </p:nvPr>
        </p:nvSpPr>
        <p:spPr>
          <a:xfrm>
            <a:off x="539045" y="6149989"/>
            <a:ext cx="7297340" cy="492919"/>
          </a:xfrm>
        </p:spPr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Адаптировано из Алгоритмы специализированной медицинской помощи больным сахарным диабетом / Под редакцией И.И. Дедова, М.В. Шестаковой, А.Ю. Майорова. – 10-й выпуск. – М; 2021. 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1927005" y="580972"/>
            <a:ext cx="8668941" cy="242888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/>
          <a:p>
            <a:pPr algn="ctr" defTabSz="914355"/>
            <a:r>
              <a:rPr lang="ru-RU" sz="2400" b="1" dirty="0">
                <a:solidFill>
                  <a:srgbClr val="80004B"/>
                </a:solidFill>
                <a:latin typeface="Times New Roman"/>
                <a:ea typeface="+mn-ea"/>
                <a:cs typeface="Times New Roman"/>
              </a:rPr>
              <a:t>Варианты пероральной </a:t>
            </a:r>
            <a:r>
              <a:rPr lang="ru-RU" sz="2400" b="1" dirty="0" err="1">
                <a:solidFill>
                  <a:srgbClr val="80004B"/>
                </a:solidFill>
                <a:latin typeface="Times New Roman"/>
                <a:ea typeface="+mn-ea"/>
                <a:cs typeface="Times New Roman"/>
              </a:rPr>
              <a:t>сахароснижающей</a:t>
            </a:r>
            <a:r>
              <a:rPr lang="ru-RU" sz="2400" b="1" dirty="0">
                <a:solidFill>
                  <a:srgbClr val="80004B"/>
                </a:solidFill>
                <a:latin typeface="Times New Roman"/>
                <a:ea typeface="+mn-ea"/>
                <a:cs typeface="Times New Roman"/>
              </a:rPr>
              <a:t> терапии для пациентов с СД 2 типа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781099"/>
              </p:ext>
            </p:extLst>
          </p:nvPr>
        </p:nvGraphicFramePr>
        <p:xfrm>
          <a:off x="1748105" y="1105131"/>
          <a:ext cx="8847841" cy="4692560"/>
        </p:xfrm>
        <a:graphic>
          <a:graphicData uri="http://schemas.openxmlformats.org/drawingml/2006/table">
            <a:tbl>
              <a:tblPr/>
              <a:tblGrid>
                <a:gridCol w="2355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6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212">
                <a:tc>
                  <a:txBody>
                    <a:bodyPr/>
                    <a:lstStyle/>
                    <a:p>
                      <a:pPr indent="0"/>
                      <a:r>
                        <a:rPr lang="ru" sz="900" dirty="0">
                          <a:latin typeface="Times New Roman"/>
                          <a:cs typeface="Times New Roman"/>
                        </a:rPr>
                        <a:t>Проблема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" sz="1050" dirty="0">
                          <a:solidFill>
                            <a:srgbClr val="3E0000"/>
                          </a:solidFill>
                          <a:latin typeface="Times New Roman"/>
                          <a:cs typeface="Times New Roman"/>
                        </a:rPr>
                        <a:t>Рекомендованы</a:t>
                      </a:r>
                    </a:p>
                    <a:p>
                      <a:pPr marL="0" indent="0" algn="ctr"/>
                      <a:r>
                        <a:rPr lang="ru" sz="1050" dirty="0">
                          <a:solidFill>
                            <a:srgbClr val="3E0000"/>
                          </a:solidFill>
                          <a:latin typeface="Times New Roman"/>
                          <a:cs typeface="Times New Roman"/>
                        </a:rPr>
                        <a:t>(приоритет)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" sz="900" dirty="0">
                          <a:latin typeface="Times New Roman"/>
                          <a:cs typeface="Times New Roman"/>
                        </a:rPr>
                        <a:t>Безопасны / нейтральны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7800" indent="0" algn="ctr"/>
                      <a:r>
                        <a:rPr lang="ru" sz="900" dirty="0">
                          <a:latin typeface="Times New Roman"/>
                          <a:cs typeface="Times New Roman"/>
                        </a:rPr>
                        <a:t>Не рекомендованы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990">
                <a:tc>
                  <a:txBody>
                    <a:bodyPr/>
                    <a:lstStyle/>
                    <a:p>
                      <a:pPr indent="0">
                        <a:lnSpc>
                          <a:spcPts val="1238"/>
                        </a:lnSpc>
                      </a:pPr>
                      <a:r>
                        <a:rPr lang="ru" sz="900" dirty="0">
                          <a:latin typeface="Times New Roman"/>
                          <a:cs typeface="Times New Roman"/>
                        </a:rPr>
                        <a:t>Наличие сердечнососудистых факторов риска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6C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/>
                      <a:r>
                        <a:rPr lang="ru" sz="9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иНГЛТ-2</a:t>
                      </a:r>
                    </a:p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арГПП1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20700" indent="0">
                        <a:lnSpc>
                          <a:spcPct val="100000"/>
                        </a:lnSpc>
                      </a:pPr>
                      <a:r>
                        <a:rPr lang="ru" sz="900" dirty="0">
                          <a:latin typeface="Times New Roman"/>
                          <a:cs typeface="Times New Roman"/>
                        </a:rPr>
                        <a:t>метформин, ПСМ, иДПП-4. ТЗД. акарбоза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051">
                <a:tc>
                  <a:txBody>
                    <a:bodyPr/>
                    <a:lstStyle/>
                    <a:p>
                      <a:pPr indent="0">
                        <a:spcAft>
                          <a:spcPts val="210"/>
                        </a:spcAft>
                      </a:pPr>
                      <a:r>
                        <a:rPr lang="ru" sz="900" dirty="0">
                          <a:latin typeface="Times New Roman"/>
                          <a:cs typeface="Times New Roman"/>
                        </a:rPr>
                        <a:t>Сердечно-сосудистые</a:t>
                      </a:r>
                    </a:p>
                    <a:p>
                      <a:pPr indent="0">
                        <a:spcAft>
                          <a:spcPts val="210"/>
                        </a:spcAft>
                      </a:pPr>
                      <a:r>
                        <a:rPr lang="ru" sz="900" dirty="0">
                          <a:latin typeface="Times New Roman"/>
                          <a:cs typeface="Times New Roman"/>
                        </a:rPr>
                        <a:t>заболевания</a:t>
                      </a:r>
                    </a:p>
                    <a:p>
                      <a:pPr indent="0"/>
                      <a:r>
                        <a:rPr lang="ru" sz="900" dirty="0">
                          <a:latin typeface="Times New Roman"/>
                          <a:cs typeface="Times New Roman"/>
                        </a:rPr>
                        <a:t>атеросклеротического генеза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6C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ru" sz="9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иНГЛТ-2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арГПП1 (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лираглутид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,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семаглутид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,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дулаглутид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)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D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" sz="900" dirty="0">
                          <a:latin typeface="Times New Roman"/>
                          <a:cs typeface="Times New Roman"/>
                        </a:rPr>
                        <a:t>метформин. ПСМ. иДПП-4. арГПП-1. ТЗД. акарбоза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" sz="900" dirty="0">
                          <a:latin typeface="Times New Roman"/>
                          <a:cs typeface="Times New Roman"/>
                        </a:rPr>
                        <a:t>ПСМ (глибенкламид)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993">
                <a:tc>
                  <a:txBody>
                    <a:bodyPr/>
                    <a:lstStyle/>
                    <a:p>
                      <a:pPr indent="0"/>
                      <a:r>
                        <a:rPr lang="ru" sz="900" dirty="0">
                          <a:latin typeface="Times New Roman"/>
                          <a:cs typeface="Times New Roman"/>
                        </a:rPr>
                        <a:t>Сердечная недостаточность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6C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ru" sz="9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иНГЛТ-2 </a:t>
                      </a:r>
                      <a:r>
                        <a:rPr lang="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(при ФВ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&lt;40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дапаглифлозин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эмпаглифлозин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lang="ru" sz="9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D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" sz="900" dirty="0">
                          <a:latin typeface="Times New Roman"/>
                          <a:cs typeface="Times New Roman"/>
                        </a:rPr>
                        <a:t>метформин. ПСМ. иДПП-4. арГПП-1, 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" sz="900" dirty="0">
                          <a:latin typeface="Times New Roman"/>
                          <a:cs typeface="Times New Roman"/>
                        </a:rPr>
                        <a:t>ПСМ (глибенкламид). ТЗД.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" sz="900" dirty="0">
                          <a:latin typeface="Times New Roman"/>
                          <a:cs typeface="Times New Roman"/>
                        </a:rPr>
                        <a:t> иДПП-4 (саксаглиптин)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770">
                <a:tc>
                  <a:txBody>
                    <a:bodyPr/>
                    <a:lstStyle/>
                    <a:p>
                      <a:pPr indent="0"/>
                      <a:r>
                        <a:rPr lang="ru" sz="900" dirty="0">
                          <a:latin typeface="Times New Roman"/>
                          <a:cs typeface="Times New Roman"/>
                        </a:rPr>
                        <a:t>ХБП С 1-За</a:t>
                      </a:r>
                    </a:p>
                    <a:p>
                      <a:pPr indent="0"/>
                      <a:r>
                        <a:rPr lang="ru" sz="900" dirty="0">
                          <a:latin typeface="Times New Roman"/>
                          <a:cs typeface="Times New Roman"/>
                        </a:rPr>
                        <a:t>(СКФ ≥ 45 мл/мин/1,73 м2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6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1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иНГЛТ-2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арГПП1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(</a:t>
                      </a:r>
                      <a:r>
                        <a:rPr kumimoji="0" lang="ru-RU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лираглутид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, </a:t>
                      </a:r>
                      <a:r>
                        <a:rPr kumimoji="0" lang="ru-RU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семаглутид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, </a:t>
                      </a:r>
                      <a:r>
                        <a:rPr kumimoji="0" lang="ru-RU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дулаглутид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)</a:t>
                      </a:r>
                      <a:endParaRPr lang="ru" sz="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indent="0" algn="l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lang="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ликлазид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МВ</a:t>
                      </a:r>
                      <a:endParaRPr lang="en-US" sz="9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indent="0" algn="l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При альбуминурии (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&gt;30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мг/ммоль):</a:t>
                      </a:r>
                    </a:p>
                    <a:p>
                      <a:pPr marL="0" indent="0" algn="l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иНГЛТ-2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(1 линия-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канаглифлозин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дапаглифлозин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indent="0" algn="l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арГПП1 (если противопоказаны иНГЛТ-2)</a:t>
                      </a:r>
                    </a:p>
                    <a:p>
                      <a:pPr marL="279400" indent="0" algn="l"/>
                      <a:endParaRPr lang="en-US" sz="9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D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" sz="900" dirty="0">
                          <a:latin typeface="Times New Roman"/>
                          <a:cs typeface="Times New Roman"/>
                        </a:rPr>
                        <a:t>метформин, ПСМ, иДПП-4, арГПП-1. ТЗД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" sz="900" dirty="0">
                          <a:latin typeface="Times New Roman"/>
                          <a:cs typeface="Times New Roman"/>
                        </a:rPr>
                        <a:t>ПСМ (глибенкламид при СКФ &lt; 60 мл/мин/1.73 м2)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4533">
                <a:tc>
                  <a:txBody>
                    <a:bodyPr/>
                    <a:lstStyle/>
                    <a:p>
                      <a:pPr indent="0"/>
                      <a:r>
                        <a:rPr lang="ru" sz="900" dirty="0">
                          <a:latin typeface="Times New Roman"/>
                          <a:cs typeface="Times New Roman"/>
                        </a:rPr>
                        <a:t>ХБП С 36-5</a:t>
                      </a:r>
                    </a:p>
                    <a:p>
                      <a:pPr indent="0"/>
                      <a:r>
                        <a:rPr lang="ru" sz="900" dirty="0">
                          <a:latin typeface="Times New Roman"/>
                          <a:cs typeface="Times New Roman"/>
                        </a:rPr>
                        <a:t>(СКФ &lt;45 мл/мин/1,73 м2)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иНГЛТ-2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(с учетом ограничений в инструкции по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рСКФ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), арГПП1(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лираглутид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семаглутид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дулаглутид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до ХБП С4)</a:t>
                      </a:r>
                    </a:p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При альбуминурии (&gt;30 мг/ммоль):</a:t>
                      </a:r>
                    </a:p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иНГЛТ-2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(1 линия-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канаглифлозин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дапаглифлозин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арГПП1 (если противопоказаны иНГЛТ-2)</a:t>
                      </a:r>
                    </a:p>
                    <a:p>
                      <a:endParaRPr sz="9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D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" sz="900" dirty="0">
                          <a:latin typeface="Times New Roman"/>
                          <a:cs typeface="Times New Roman"/>
                        </a:rPr>
                        <a:t>метформин (до ХБП СЗб), ПСМ (до ХБП С4). иДПП-4, арГПП1 (эксенатид,ликсисенатид до ХБПС3б)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" sz="900" dirty="0">
                          <a:latin typeface="Times New Roman"/>
                          <a:cs typeface="Times New Roman"/>
                        </a:rPr>
                        <a:t>метформин (при СКФ &lt; 30 мл/минЛ.73 м2). ПСМ (глибенкламид). иНГЛТ-2 (см инструкции). ТЗД, иДПП-4 (гозоглиптин), арГПП1 (см инструкции)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894">
                <a:tc>
                  <a:txBody>
                    <a:bodyPr/>
                    <a:lstStyle/>
                    <a:p>
                      <a:pPr indent="0"/>
                      <a:r>
                        <a:rPr lang="ru" sz="900">
                          <a:latin typeface="Times New Roman"/>
                          <a:cs typeface="Times New Roman"/>
                        </a:rPr>
                        <a:t>Ожирение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6C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9400" indent="0"/>
                      <a:r>
                        <a:rPr lang="ru" sz="9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метформин</a:t>
                      </a:r>
                    </a:p>
                    <a:p>
                      <a:pPr marL="2794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иНГЛТ-2, </a:t>
                      </a:r>
                      <a:r>
                        <a:rPr lang="ru" sz="9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арГПП1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D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" sz="900" dirty="0">
                          <a:latin typeface="Times New Roman"/>
                          <a:cs typeface="Times New Roman"/>
                        </a:rPr>
                        <a:t>иДПП-4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" sz="900" dirty="0">
                          <a:latin typeface="Times New Roman"/>
                          <a:cs typeface="Times New Roman"/>
                        </a:rPr>
                        <a:t>ПСМ. ТЗД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096">
                <a:tc>
                  <a:txBody>
                    <a:bodyPr/>
                    <a:lstStyle/>
                    <a:p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1000" dirty="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10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894">
                <a:tc>
                  <a:txBody>
                    <a:bodyPr/>
                    <a:lstStyle/>
                    <a:p>
                      <a:pPr indent="0"/>
                      <a:r>
                        <a:rPr lang="ru" sz="900">
                          <a:latin typeface="Times New Roman"/>
                          <a:cs typeface="Times New Roman"/>
                        </a:rPr>
                        <a:t>Гипогликемии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6C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279400" marR="558800" indent="0">
                        <a:lnSpc>
                          <a:spcPts val="1350"/>
                        </a:lnSpc>
                      </a:pPr>
                      <a:r>
                        <a:rPr lang="ru" sz="900" dirty="0">
                          <a:latin typeface="Times New Roman"/>
                          <a:cs typeface="Times New Roman"/>
                        </a:rPr>
                        <a:t>препараты с низким риском: метформин, иДПП-4. иНГЛТ-2. ТЗД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D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" sz="900" dirty="0">
                          <a:latin typeface="Times New Roman"/>
                          <a:cs typeface="Times New Roman"/>
                        </a:rPr>
                        <a:t>препараты с высоким риском: ПСМ/глиниды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299"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8022408" y="5879311"/>
            <a:ext cx="2209848" cy="2428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85723"/>
            <a:r>
              <a:rPr lang="ru-RU" sz="825" dirty="0">
                <a:latin typeface="Times New Roman"/>
                <a:cs typeface="Times New Roman"/>
              </a:rPr>
              <a:t>В таблице п</a:t>
            </a:r>
            <a:r>
              <a:rPr lang="ru" sz="825" dirty="0">
                <a:latin typeface="Times New Roman"/>
                <a:cs typeface="Times New Roman"/>
              </a:rPr>
              <a:t>оказаны только таблетированные препараты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1422399" y="5221573"/>
            <a:ext cx="9659457" cy="555626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4127628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61390" y="95111"/>
            <a:ext cx="8329642" cy="1143000"/>
          </a:xfrm>
        </p:spPr>
        <p:txBody>
          <a:bodyPr>
            <a:noAutofit/>
          </a:bodyPr>
          <a:lstStyle/>
          <a:p>
            <a:pPr algn="r"/>
            <a:r>
              <a:rPr lang="ru-RU" dirty="0">
                <a:solidFill>
                  <a:srgbClr val="800000"/>
                </a:solidFill>
                <a:latin typeface="Times New Roman"/>
                <a:cs typeface="Times New Roman"/>
              </a:rPr>
              <a:t>Для пациентов с сахарным диабетом  на инсулине.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Преимущества помповой терапии</a:t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480" y="1142984"/>
            <a:ext cx="6500858" cy="5429288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70000"/>
              </a:lnSpc>
            </a:pPr>
            <a:endParaRPr lang="ru-RU" sz="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Отсутствие подкожного депо </a:t>
            </a:r>
          </a:p>
          <a:p>
            <a:pPr>
              <a:lnSpc>
                <a:spcPct val="170000"/>
              </a:lnSpc>
              <a:buNone/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инсулина</a:t>
            </a:r>
            <a:endParaRPr lang="pl-PL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Уровень инсулина адаптирован к </a:t>
            </a:r>
          </a:p>
          <a:p>
            <a:pPr>
              <a:lnSpc>
                <a:spcPct val="170000"/>
              </a:lnSpc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циркадному ритму поджелудочной железы</a:t>
            </a:r>
            <a:endParaRPr lang="pl-PL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Низкая вариабельность инсулина</a:t>
            </a:r>
          </a:p>
          <a:p>
            <a:pPr>
              <a:lnSpc>
                <a:spcPct val="170000"/>
              </a:lnSpc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Высокая точность дозирования – </a:t>
            </a:r>
          </a:p>
          <a:p>
            <a:pPr>
              <a:lnSpc>
                <a:spcPct val="170000"/>
              </a:lnSpc>
              <a:buNone/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шаг дозы до 0.025 ЕД</a:t>
            </a:r>
            <a:endParaRPr lang="pl-PL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Количество гипогликемий сведено к минимуму</a:t>
            </a:r>
            <a:endParaRPr lang="pl-PL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Снижение потребности в инсулине</a:t>
            </a:r>
            <a:r>
              <a:rPr lang="pl-PL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(~20%)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Более «гибкий» образ жизни</a:t>
            </a:r>
            <a:endParaRPr lang="pl-PL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Средние уровни глюкозы крови,</a:t>
            </a:r>
            <a:r>
              <a:rPr lang="pl-PL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l-PL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HbA</a:t>
            </a:r>
            <a:r>
              <a:rPr lang="pl-PL" sz="16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1c </a:t>
            </a:r>
            <a:r>
              <a:rPr lang="ru-RU" sz="16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близкие к норме (снижение риска поздних осложнений)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br>
              <a:rPr lang="ru-RU" sz="300" baseline="-25000" dirty="0"/>
            </a:br>
            <a:br>
              <a:rPr lang="ru-RU" sz="300" baseline="-25000" dirty="0"/>
            </a:br>
            <a:endParaRPr lang="ru-RU" sz="300" baseline="-25000" dirty="0"/>
          </a:p>
          <a:p>
            <a:pPr>
              <a:lnSpc>
                <a:spcPct val="170000"/>
              </a:lnSpc>
            </a:pPr>
            <a:endParaRPr lang="pl-PL" sz="300" dirty="0"/>
          </a:p>
          <a:p>
            <a:pPr>
              <a:lnSpc>
                <a:spcPct val="170000"/>
              </a:lnSpc>
            </a:pPr>
            <a:endParaRPr lang="ru-RU" sz="300" dirty="0"/>
          </a:p>
        </p:txBody>
      </p:sp>
      <p:pic>
        <p:nvPicPr>
          <p:cNvPr id="2" name="Picture 4" descr="http://www.betarcompany.ru/images/cms/headers/accu_chek_performa_combo.jpg">
            <a:extLst>
              <a:ext uri="{FF2B5EF4-FFF2-40B4-BE49-F238E27FC236}">
                <a16:creationId xmlns:a16="http://schemas.microsoft.com/office/drawing/2014/main" id="{FC4C357E-CFC7-67B9-0E4E-C86D54E82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" r="8888" b="21376"/>
          <a:stretch>
            <a:fillRect/>
          </a:stretch>
        </p:blipFill>
        <p:spPr bwMode="auto">
          <a:xfrm>
            <a:off x="1294410" y="1428728"/>
            <a:ext cx="136683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t0.gstatic.com/images?q=tbn:ANd9GcTp5ixC2XGoHNDSUmkzdtiirxUTci48PMlqU7E5zzhtd10dYkCDpCTNqAmP">
            <a:extLst>
              <a:ext uri="{FF2B5EF4-FFF2-40B4-BE49-F238E27FC236}">
                <a16:creationId xmlns:a16="http://schemas.microsoft.com/office/drawing/2014/main" id="{4AB429E5-9922-4460-2EE3-6BCE58B4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362" y="1428728"/>
            <a:ext cx="150018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D6DC2E80-C8FF-5C1B-0108-622E8A4ED3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965771"/>
              </p:ext>
            </p:extLst>
          </p:nvPr>
        </p:nvGraphicFramePr>
        <p:xfrm>
          <a:off x="75501" y="2667218"/>
          <a:ext cx="31629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515100" imgH="3403600" progId="Excel.Sheet.8">
                  <p:embed/>
                </p:oleObj>
              </mc:Choice>
              <mc:Fallback>
                <p:oleObj name="Worksheet" r:id="rId4" imgW="6515100" imgH="3403600" progId="Excel.Sheet.8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D6DC2E80-C8FF-5C1B-0108-622E8A4ED3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1" y="2667218"/>
                        <a:ext cx="3162979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">
            <a:extLst>
              <a:ext uri="{FF2B5EF4-FFF2-40B4-BE49-F238E27FC236}">
                <a16:creationId xmlns:a16="http://schemas.microsoft.com/office/drawing/2014/main" id="{ED4019F6-7A06-B7B5-5694-8D6E1B43A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0771" y="2322490"/>
            <a:ext cx="2013638" cy="2097558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1A8AC79-A7A9-4381-4F06-BF3B7FBE6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358" y="4420048"/>
            <a:ext cx="2240141" cy="21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35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1"/>
          <a:stretch/>
        </p:blipFill>
        <p:spPr>
          <a:xfrm>
            <a:off x="399820" y="1778465"/>
            <a:ext cx="8680450" cy="4694183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6560191" y="2441196"/>
            <a:ext cx="964734" cy="838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60191" y="2187975"/>
            <a:ext cx="9300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Imago" panose="02000500060000020004" pitchFamily="2" charset="0"/>
              </a:rPr>
              <a:t>МИИ лучше</a:t>
            </a:r>
          </a:p>
        </p:txBody>
      </p:sp>
      <p:sp>
        <p:nvSpPr>
          <p:cNvPr id="9" name="Заголовок 2"/>
          <p:cNvSpPr>
            <a:spLocks noGrp="1"/>
          </p:cNvSpPr>
          <p:nvPr>
            <p:ph type="body" sz="quarter" idx="10"/>
          </p:nvPr>
        </p:nvSpPr>
        <p:spPr>
          <a:xfrm>
            <a:off x="998501" y="69055"/>
            <a:ext cx="11336818" cy="436591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«Сравнение влияния помповой инсулинотерапии</a:t>
            </a:r>
            <a:r>
              <a:rPr lang="en-US" sz="1600" b="1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терапии шприц-ручками на частоту тяжёлых гипогликемий, </a:t>
            </a:r>
            <a:r>
              <a:rPr lang="ru-RU" sz="1600" b="1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кетоацидозов</a:t>
            </a:r>
            <a:r>
              <a:rPr lang="ru-RU" sz="1600" b="1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гликемического контроля у </a:t>
            </a:r>
            <a:r>
              <a:rPr lang="ru-RU" sz="16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с </a:t>
            </a:r>
            <a:r>
              <a:rPr lang="ru-RU" sz="1600" b="1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сахарным диабетом 1 типа» </a:t>
            </a:r>
            <a:br>
              <a:rPr lang="en-US" sz="16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5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Прямоугольник"/>
          <p:cNvSpPr/>
          <p:nvPr/>
        </p:nvSpPr>
        <p:spPr>
          <a:xfrm>
            <a:off x="267316" y="233638"/>
            <a:ext cx="5669434" cy="6390724"/>
          </a:xfrm>
          <a:prstGeom prst="rect">
            <a:avLst/>
          </a:prstGeom>
          <a:solidFill>
            <a:srgbClr val="FFFFFF">
              <a:alpha val="58447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pic>
        <p:nvPicPr>
          <p:cNvPr id="177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>
            <a:alphaModFix amt="63698"/>
          </a:blip>
          <a:srcRect/>
          <a:stretch>
            <a:fillRect/>
          </a:stretch>
        </p:blipFill>
        <p:spPr>
          <a:xfrm>
            <a:off x="273306" y="5093104"/>
            <a:ext cx="5657445" cy="156566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Основные причины смерти в мире"/>
          <p:cNvSpPr txBox="1"/>
          <p:nvPr/>
        </p:nvSpPr>
        <p:spPr>
          <a:xfrm>
            <a:off x="410386" y="3076341"/>
            <a:ext cx="5383294" cy="2128788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2438400">
              <a:lnSpc>
                <a:spcPct val="90000"/>
              </a:lnSpc>
              <a:spcBef>
                <a:spcPts val="0"/>
              </a:spcBef>
              <a:defRPr sz="10000" spc="-100">
                <a:solidFill>
                  <a:srgbClr val="3D8DCE"/>
                </a:solidFill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rPr sz="5000"/>
              <a:t>Основные причины смерти в мире</a:t>
            </a:r>
          </a:p>
        </p:txBody>
      </p:sp>
      <p:pic>
        <p:nvPicPr>
          <p:cNvPr id="179" name="IMG_0767.jpeg" descr="IMG_076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497" y="218673"/>
            <a:ext cx="6141497" cy="64206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DF97D77-A09F-939E-04B0-C278E0F6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26" y="109811"/>
            <a:ext cx="10985500" cy="844550"/>
          </a:xfrm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rgbClr val="6C0000"/>
                </a:solidFill>
                <a:latin typeface="PT Serif"/>
                <a:ea typeface="PT Serif"/>
                <a:cs typeface="PT Serif"/>
              </a:rPr>
              <a:t>Выбор целевых уровней холестерина липопротеидов низкой плотности у пациентов с сахарным диабетом 2 типа</a:t>
            </a:r>
            <a:endParaRPr lang="ru-RU" sz="2000" dirty="0">
              <a:solidFill>
                <a:srgbClr val="6C0000"/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5F4A494-87B2-D2DF-A4FA-97785DEAA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352638"/>
              </p:ext>
            </p:extLst>
          </p:nvPr>
        </p:nvGraphicFramePr>
        <p:xfrm>
          <a:off x="429562" y="1323355"/>
          <a:ext cx="11489664" cy="54248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35425">
                  <a:extLst>
                    <a:ext uri="{9D8B030D-6E8A-4147-A177-3AD203B41FA5}">
                      <a16:colId xmlns:a16="http://schemas.microsoft.com/office/drawing/2014/main" val="21702268"/>
                    </a:ext>
                  </a:extLst>
                </a:gridCol>
                <a:gridCol w="8412521">
                  <a:extLst>
                    <a:ext uri="{9D8B030D-6E8A-4147-A177-3AD203B41FA5}">
                      <a16:colId xmlns:a16="http://schemas.microsoft.com/office/drawing/2014/main" val="3531237872"/>
                    </a:ext>
                  </a:extLst>
                </a:gridCol>
                <a:gridCol w="1241718">
                  <a:extLst>
                    <a:ext uri="{9D8B030D-6E8A-4147-A177-3AD203B41FA5}">
                      <a16:colId xmlns:a16="http://schemas.microsoft.com/office/drawing/2014/main" val="3627176764"/>
                    </a:ext>
                  </a:extLst>
                </a:gridCol>
              </a:tblGrid>
              <a:tr h="7033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риска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пациентов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ХЛНП, ммоль/л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196490678"/>
                  </a:ext>
                </a:extLst>
              </a:tr>
              <a:tr h="19659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высокого риска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ru-RU" sz="1600" u="none" strike="noStrike" baseline="0" noProof="0" dirty="0">
                          <a:solidFill>
                            <a:srgbClr val="5358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 Пациенты с атеросклеротическими сердечно-сосудистыми заболеваниями или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ru-RU" sz="1600" u="none" strike="noStrike" baseline="0" noProof="0" dirty="0">
                          <a:solidFill>
                            <a:srgbClr val="5358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 Пациенты с поражением других органов-мишеней2 или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ru-RU" sz="1600" u="none" strike="noStrike" baseline="0" noProof="0" dirty="0">
                          <a:solidFill>
                            <a:srgbClr val="5358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Пациенты с 3 и более основными факторами сердечно-сосудистого риска3 или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ru-RU" sz="1600" u="none" strike="noStrike" baseline="0" noProof="0" dirty="0">
                          <a:solidFill>
                            <a:srgbClr val="5358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Пациенты с ранним началом СД 1 типа (в возрасте ≤10 лет) с длительностью СД &gt;20 лет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600" b="1" u="none" strike="noStrike" baseline="0" noProof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1,4</a:t>
                      </a:r>
                      <a:endParaRPr lang="ru-RU" sz="16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870830948"/>
                  </a:ext>
                </a:extLst>
              </a:tr>
              <a:tr h="16916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Высокого риска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ru-RU" sz="1600" u="none" strike="noStrike" baseline="0" noProof="0" dirty="0">
                          <a:solidFill>
                            <a:srgbClr val="5358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Пациенты без поражения органов-мишеней с длительностью СД ≥10 лет или</a:t>
                      </a:r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ru-RU" sz="1600" u="none" strike="noStrike" baseline="0" noProof="0" dirty="0">
                          <a:solidFill>
                            <a:srgbClr val="5358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Пациенты без поражения органов-мишеней с 1 или 2 основными факторами сердечно-сосудистого риска или</a:t>
                      </a:r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ru-RU" sz="1600" u="none" strike="noStrike" baseline="0" noProof="0" dirty="0">
                          <a:solidFill>
                            <a:srgbClr val="5358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Любые другие пациенты, не соответствующие категориям очень высокого и среднего риска</a:t>
                      </a:r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600" b="1" u="none" strike="noStrike" baseline="0" noProof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1,8</a:t>
                      </a:r>
                      <a:endParaRPr lang="ru-RU" sz="16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017947596"/>
                  </a:ext>
                </a:extLst>
              </a:tr>
              <a:tr h="10639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 риска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ru-RU" sz="1600" u="none" strike="noStrike" baseline="0" noProof="0" dirty="0">
                          <a:solidFill>
                            <a:srgbClr val="5358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Пациенты молодого возраста (СД 1 типа &lt;35 лет или СД 2 типа &lt;50 лет) с длительностью СД &lt;10 лет без поражения органов-мишеней и без факторов сердечно-сосудистого риска</a:t>
                      </a:r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600" u="none" strike="noStrike" baseline="0" noProof="0" dirty="0">
                          <a:solidFill>
                            <a:srgbClr val="5358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2,6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767551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58609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2D8F31-C527-79C3-1D4C-AC5402F953EC}"/>
              </a:ext>
            </a:extLst>
          </p:cNvPr>
          <p:cNvSpPr txBox="1"/>
          <p:nvPr/>
        </p:nvSpPr>
        <p:spPr>
          <a:xfrm>
            <a:off x="5209345" y="1381378"/>
            <a:ext cx="5292588" cy="913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177800" hangingPunct="0">
              <a:spcBef>
                <a:spcPts val="2350"/>
              </a:spcBef>
            </a:pPr>
            <a:r>
              <a:rPr lang="ru-RU" sz="3600" dirty="0">
                <a:solidFill>
                  <a:schemeClr val="accent1">
                    <a:satOff val="-9155"/>
                    <a:lumOff val="-32673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venir Next Regular"/>
              </a:rPr>
              <a:t>Больные СД 1 и 2 типов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B1CF0B7-742D-60A0-7C73-0AC6229B7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210390"/>
              </p:ext>
            </p:extLst>
          </p:nvPr>
        </p:nvGraphicFramePr>
        <p:xfrm>
          <a:off x="3098344" y="2294448"/>
          <a:ext cx="9912520" cy="4737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B43BBB-38FD-9E76-81B0-93D5202604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548835" y="2328203"/>
            <a:ext cx="560881" cy="5334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B34308-4130-BBE0-B291-B7C19FC34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72589">
            <a:off x="9500866" y="2328203"/>
            <a:ext cx="560881" cy="533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0EA888-B930-EE09-69A5-55FA8C5636D5}"/>
              </a:ext>
            </a:extLst>
          </p:cNvPr>
          <p:cNvSpPr txBox="1"/>
          <p:nvPr/>
        </p:nvSpPr>
        <p:spPr>
          <a:xfrm>
            <a:off x="0" y="-46014"/>
            <a:ext cx="1261507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Наш опыт:</a:t>
            </a:r>
          </a:p>
          <a:p>
            <a:pPr algn="ctr"/>
            <a:r>
              <a:rPr lang="ru-RU" sz="4000" b="1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2022 – март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73444C-3096-E833-7317-DBCA4F1FF92B}"/>
              </a:ext>
            </a:extLst>
          </p:cNvPr>
          <p:cNvSpPr txBox="1"/>
          <p:nvPr/>
        </p:nvSpPr>
        <p:spPr>
          <a:xfrm>
            <a:off x="-7905" y="1173314"/>
            <a:ext cx="3985146" cy="4195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kern="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Эволокумаб</a:t>
            </a: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(</a:t>
            </a:r>
            <a:r>
              <a:rPr lang="ru-RU" sz="1800" kern="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репата</a:t>
            </a: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)  селективно и с высокой степенью аффинности связывается с PCSK9 и ингибирует связывание циркулирующей PCSK9 с рецептором ЛПНП на поверхности клеток печени,  </a:t>
            </a:r>
          </a:p>
          <a:p>
            <a:pPr algn="just">
              <a:lnSpc>
                <a:spcPct val="150000"/>
              </a:lnSpc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 результате повышения экспрессии рецепторов-ЛПНП в печени снижается сывороточная концентрация ХС-ЛПНП.</a:t>
            </a:r>
            <a:endParaRPr lang="ru-RU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8595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Кружок"/>
          <p:cNvGrpSpPr/>
          <p:nvPr/>
        </p:nvGrpSpPr>
        <p:grpSpPr>
          <a:xfrm>
            <a:off x="7100163" y="4856988"/>
            <a:ext cx="1906769" cy="1906769"/>
            <a:chOff x="0" y="0"/>
            <a:chExt cx="3813536" cy="3813536"/>
          </a:xfrm>
        </p:grpSpPr>
        <p:sp>
          <p:nvSpPr>
            <p:cNvPr id="1048621" name="Кружок"/>
            <p:cNvSpPr/>
            <p:nvPr/>
          </p:nvSpPr>
          <p:spPr>
            <a:xfrm>
              <a:off x="38100" y="38100"/>
              <a:ext cx="3737337" cy="3737337"/>
            </a:xfrm>
            <a:prstGeom prst="ellipse">
              <a:avLst/>
            </a:prstGeom>
            <a:solidFill>
              <a:schemeClr val="accent4">
                <a:hueOff val="112711"/>
                <a:satOff val="-6790"/>
                <a:lumOff val="9859"/>
                <a:alpha val="59132"/>
              </a:schemeClr>
            </a:solidFill>
            <a:ln>
              <a:noFill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3200"/>
              </a:pPr>
              <a:endPara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97166" name="Кружок Кружок" descr="Кружок Кружок"/>
            <p:cNvPicPr>
              <a:picLocks/>
            </p:cNvPicPr>
            <p:nvPr/>
          </p:nvPicPr>
          <p:blipFill>
            <a:blip r:embed="rId2">
              <a:alphaModFix amt="56621"/>
            </a:blip>
            <a:stretch>
              <a:fillRect/>
            </a:stretch>
          </p:blipFill>
          <p:spPr>
            <a:xfrm>
              <a:off x="-1" y="-1"/>
              <a:ext cx="3813538" cy="3813538"/>
            </a:xfrm>
            <a:prstGeom prst="rect">
              <a:avLst/>
            </a:prstGeom>
            <a:effectLst/>
          </p:spPr>
        </p:pic>
      </p:grpSp>
      <p:grpSp>
        <p:nvGrpSpPr>
          <p:cNvPr id="54" name="Кружок"/>
          <p:cNvGrpSpPr/>
          <p:nvPr/>
        </p:nvGrpSpPr>
        <p:grpSpPr>
          <a:xfrm>
            <a:off x="3056223" y="4856988"/>
            <a:ext cx="1906769" cy="1906769"/>
            <a:chOff x="0" y="0"/>
            <a:chExt cx="3813536" cy="3813536"/>
          </a:xfrm>
        </p:grpSpPr>
        <p:sp>
          <p:nvSpPr>
            <p:cNvPr id="1048622" name="Кружок"/>
            <p:cNvSpPr/>
            <p:nvPr/>
          </p:nvSpPr>
          <p:spPr>
            <a:xfrm>
              <a:off x="38100" y="38100"/>
              <a:ext cx="3737337" cy="3737337"/>
            </a:xfrm>
            <a:prstGeom prst="ellipse">
              <a:avLst/>
            </a:prstGeom>
            <a:solidFill>
              <a:schemeClr val="accent4">
                <a:hueOff val="112711"/>
                <a:satOff val="-6790"/>
                <a:lumOff val="9859"/>
                <a:alpha val="56621"/>
              </a:schemeClr>
            </a:solidFill>
            <a:ln>
              <a:noFill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3200">
                  <a:solidFill>
                    <a:srgbClr val="FFFFFF"/>
                  </a:solidFill>
                </a:defRPr>
              </a:pPr>
              <a:endPara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97167" name="Кружок Кружок" descr="Кружок Кружок"/>
            <p:cNvPicPr>
              <a:picLocks/>
            </p:cNvPicPr>
            <p:nvPr/>
          </p:nvPicPr>
          <p:blipFill>
            <a:blip r:embed="rId2">
              <a:alphaModFix amt="56621"/>
            </a:blip>
            <a:stretch>
              <a:fillRect/>
            </a:stretch>
          </p:blipFill>
          <p:spPr>
            <a:xfrm>
              <a:off x="-1" y="-1"/>
              <a:ext cx="3813538" cy="3813538"/>
            </a:xfrm>
            <a:prstGeom prst="rect">
              <a:avLst/>
            </a:prstGeom>
            <a:effectLst/>
          </p:spPr>
        </p:pic>
      </p:grpSp>
      <p:sp>
        <p:nvSpPr>
          <p:cNvPr id="1048623" name="Достижение целевых показателей липидного профиля"/>
          <p:cNvSpPr txBox="1">
            <a:spLocks noGrp="1"/>
          </p:cNvSpPr>
          <p:nvPr>
            <p:ph type="body" sz="quarter" idx="1"/>
          </p:nvPr>
        </p:nvSpPr>
        <p:spPr>
          <a:xfrm>
            <a:off x="226401" y="-207404"/>
            <a:ext cx="11774255" cy="1286479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>
            <a:lvl1pPr defTabSz="2389632">
              <a:defRPr sz="7840" spc="-78"/>
            </a:lvl1pPr>
          </a:lstStyle>
          <a:p>
            <a:pPr>
              <a:lnSpc>
                <a:spcPct val="150000"/>
              </a:lnSpc>
            </a:pPr>
            <a:r>
              <a:rPr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Достижение </a:t>
            </a:r>
            <a:r>
              <a:rPr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целевых</a:t>
            </a:r>
            <a:r>
              <a:rPr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показателей</a:t>
            </a:r>
            <a:r>
              <a:rPr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липидного</a:t>
            </a:r>
            <a:r>
              <a:rPr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профиля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68" name="IMG_0769.jpeg" descr="IMG_0769.jpeg"/>
          <p:cNvPicPr>
            <a:picLocks noChangeAspect="1"/>
          </p:cNvPicPr>
          <p:nvPr/>
        </p:nvPicPr>
        <p:blipFill>
          <a:blip r:embed="rId3">
            <a:alphaModFix amt="31278"/>
          </a:blip>
          <a:srcRect l="4241" t="11143" r="3082" b="2"/>
          <a:stretch>
            <a:fillRect/>
          </a:stretch>
        </p:blipFill>
        <p:spPr>
          <a:xfrm>
            <a:off x="4253905" y="1383126"/>
            <a:ext cx="3684190" cy="1067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600" extrusionOk="0">
                <a:moveTo>
                  <a:pt x="10584" y="0"/>
                </a:moveTo>
                <a:lnTo>
                  <a:pt x="10486" y="128"/>
                </a:lnTo>
                <a:cubicBezTo>
                  <a:pt x="10432" y="200"/>
                  <a:pt x="10308" y="342"/>
                  <a:pt x="10211" y="442"/>
                </a:cubicBezTo>
                <a:cubicBezTo>
                  <a:pt x="9961" y="696"/>
                  <a:pt x="9927" y="780"/>
                  <a:pt x="9843" y="1365"/>
                </a:cubicBezTo>
                <a:cubicBezTo>
                  <a:pt x="9688" y="2454"/>
                  <a:pt x="9644" y="3617"/>
                  <a:pt x="9732" y="4288"/>
                </a:cubicBezTo>
                <a:lnTo>
                  <a:pt x="9774" y="4613"/>
                </a:lnTo>
                <a:lnTo>
                  <a:pt x="9718" y="4766"/>
                </a:lnTo>
                <a:lnTo>
                  <a:pt x="9661" y="4922"/>
                </a:lnTo>
                <a:lnTo>
                  <a:pt x="9751" y="5834"/>
                </a:lnTo>
                <a:cubicBezTo>
                  <a:pt x="9801" y="6335"/>
                  <a:pt x="9849" y="6764"/>
                  <a:pt x="9860" y="6785"/>
                </a:cubicBezTo>
                <a:cubicBezTo>
                  <a:pt x="9870" y="6807"/>
                  <a:pt x="9891" y="6787"/>
                  <a:pt x="9907" y="6741"/>
                </a:cubicBezTo>
                <a:cubicBezTo>
                  <a:pt x="9947" y="6628"/>
                  <a:pt x="9973" y="6695"/>
                  <a:pt x="10025" y="7046"/>
                </a:cubicBezTo>
                <a:cubicBezTo>
                  <a:pt x="10063" y="7306"/>
                  <a:pt x="10067" y="7442"/>
                  <a:pt x="10061" y="8178"/>
                </a:cubicBezTo>
                <a:cubicBezTo>
                  <a:pt x="10054" y="8949"/>
                  <a:pt x="10049" y="9042"/>
                  <a:pt x="9992" y="9375"/>
                </a:cubicBezTo>
                <a:cubicBezTo>
                  <a:pt x="9846" y="10233"/>
                  <a:pt x="9571" y="10974"/>
                  <a:pt x="8947" y="12197"/>
                </a:cubicBezTo>
                <a:cubicBezTo>
                  <a:pt x="8797" y="12490"/>
                  <a:pt x="8645" y="12850"/>
                  <a:pt x="8608" y="12992"/>
                </a:cubicBezTo>
                <a:cubicBezTo>
                  <a:pt x="8572" y="13134"/>
                  <a:pt x="8509" y="13510"/>
                  <a:pt x="8470" y="13831"/>
                </a:cubicBezTo>
                <a:cubicBezTo>
                  <a:pt x="8431" y="14152"/>
                  <a:pt x="8390" y="14427"/>
                  <a:pt x="8377" y="14441"/>
                </a:cubicBezTo>
                <a:cubicBezTo>
                  <a:pt x="8364" y="14456"/>
                  <a:pt x="8317" y="14295"/>
                  <a:pt x="8271" y="14084"/>
                </a:cubicBezTo>
                <a:cubicBezTo>
                  <a:pt x="8226" y="13874"/>
                  <a:pt x="8118" y="13468"/>
                  <a:pt x="8032" y="13181"/>
                </a:cubicBezTo>
                <a:cubicBezTo>
                  <a:pt x="7907" y="12766"/>
                  <a:pt x="7862" y="12655"/>
                  <a:pt x="7812" y="12655"/>
                </a:cubicBezTo>
                <a:cubicBezTo>
                  <a:pt x="7754" y="12655"/>
                  <a:pt x="7426" y="12172"/>
                  <a:pt x="7201" y="11752"/>
                </a:cubicBezTo>
                <a:cubicBezTo>
                  <a:pt x="6896" y="11181"/>
                  <a:pt x="6893" y="11177"/>
                  <a:pt x="6849" y="11314"/>
                </a:cubicBezTo>
                <a:cubicBezTo>
                  <a:pt x="6799" y="11470"/>
                  <a:pt x="6786" y="11406"/>
                  <a:pt x="6770" y="10928"/>
                </a:cubicBezTo>
                <a:cubicBezTo>
                  <a:pt x="6761" y="10667"/>
                  <a:pt x="6768" y="10470"/>
                  <a:pt x="6796" y="10222"/>
                </a:cubicBezTo>
                <a:cubicBezTo>
                  <a:pt x="6817" y="10033"/>
                  <a:pt x="6844" y="9604"/>
                  <a:pt x="6856" y="9266"/>
                </a:cubicBezTo>
                <a:cubicBezTo>
                  <a:pt x="6877" y="8674"/>
                  <a:pt x="6880" y="8650"/>
                  <a:pt x="6935" y="8628"/>
                </a:cubicBezTo>
                <a:cubicBezTo>
                  <a:pt x="7035" y="8588"/>
                  <a:pt x="7107" y="8090"/>
                  <a:pt x="7132" y="7275"/>
                </a:cubicBezTo>
                <a:cubicBezTo>
                  <a:pt x="7141" y="6958"/>
                  <a:pt x="7137" y="6781"/>
                  <a:pt x="7120" y="6709"/>
                </a:cubicBezTo>
                <a:cubicBezTo>
                  <a:pt x="7106" y="6650"/>
                  <a:pt x="7091" y="6320"/>
                  <a:pt x="7087" y="5954"/>
                </a:cubicBezTo>
                <a:cubicBezTo>
                  <a:pt x="7083" y="5510"/>
                  <a:pt x="7069" y="5255"/>
                  <a:pt x="7047" y="5143"/>
                </a:cubicBezTo>
                <a:cubicBezTo>
                  <a:pt x="7028" y="5053"/>
                  <a:pt x="7014" y="4919"/>
                  <a:pt x="7014" y="4846"/>
                </a:cubicBezTo>
                <a:cubicBezTo>
                  <a:pt x="7014" y="4773"/>
                  <a:pt x="7005" y="4730"/>
                  <a:pt x="6994" y="4754"/>
                </a:cubicBezTo>
                <a:cubicBezTo>
                  <a:pt x="6964" y="4819"/>
                  <a:pt x="6930" y="4547"/>
                  <a:pt x="6930" y="4228"/>
                </a:cubicBezTo>
                <a:cubicBezTo>
                  <a:pt x="6930" y="3874"/>
                  <a:pt x="6914" y="3710"/>
                  <a:pt x="6877" y="3710"/>
                </a:cubicBezTo>
                <a:cubicBezTo>
                  <a:pt x="6862" y="3710"/>
                  <a:pt x="6833" y="3614"/>
                  <a:pt x="6812" y="3493"/>
                </a:cubicBezTo>
                <a:cubicBezTo>
                  <a:pt x="6786" y="3342"/>
                  <a:pt x="6762" y="3281"/>
                  <a:pt x="6736" y="3304"/>
                </a:cubicBezTo>
                <a:cubicBezTo>
                  <a:pt x="6715" y="3323"/>
                  <a:pt x="6693" y="3294"/>
                  <a:pt x="6687" y="3240"/>
                </a:cubicBezTo>
                <a:cubicBezTo>
                  <a:pt x="6681" y="3186"/>
                  <a:pt x="6663" y="3162"/>
                  <a:pt x="6647" y="3184"/>
                </a:cubicBezTo>
                <a:cubicBezTo>
                  <a:pt x="6631" y="3205"/>
                  <a:pt x="6612" y="3167"/>
                  <a:pt x="6605" y="3103"/>
                </a:cubicBezTo>
                <a:cubicBezTo>
                  <a:pt x="6598" y="3040"/>
                  <a:pt x="6580" y="2991"/>
                  <a:pt x="6565" y="2991"/>
                </a:cubicBezTo>
                <a:cubicBezTo>
                  <a:pt x="6551" y="2991"/>
                  <a:pt x="6527" y="2940"/>
                  <a:pt x="6512" y="2879"/>
                </a:cubicBezTo>
                <a:cubicBezTo>
                  <a:pt x="6494" y="2804"/>
                  <a:pt x="6466" y="2781"/>
                  <a:pt x="6427" y="2810"/>
                </a:cubicBezTo>
                <a:cubicBezTo>
                  <a:pt x="6395" y="2835"/>
                  <a:pt x="6364" y="2821"/>
                  <a:pt x="6356" y="2778"/>
                </a:cubicBezTo>
                <a:cubicBezTo>
                  <a:pt x="6347" y="2726"/>
                  <a:pt x="6330" y="2725"/>
                  <a:pt x="6304" y="2774"/>
                </a:cubicBezTo>
                <a:cubicBezTo>
                  <a:pt x="6241" y="2889"/>
                  <a:pt x="6200" y="2857"/>
                  <a:pt x="6179" y="2682"/>
                </a:cubicBezTo>
                <a:cubicBezTo>
                  <a:pt x="6169" y="2593"/>
                  <a:pt x="6159" y="2563"/>
                  <a:pt x="6158" y="2614"/>
                </a:cubicBezTo>
                <a:cubicBezTo>
                  <a:pt x="6156" y="2754"/>
                  <a:pt x="6054" y="2866"/>
                  <a:pt x="6019" y="2766"/>
                </a:cubicBezTo>
                <a:cubicBezTo>
                  <a:pt x="5997" y="2704"/>
                  <a:pt x="5990" y="2705"/>
                  <a:pt x="5990" y="2770"/>
                </a:cubicBezTo>
                <a:cubicBezTo>
                  <a:pt x="5990" y="2898"/>
                  <a:pt x="5811" y="3493"/>
                  <a:pt x="5772" y="3493"/>
                </a:cubicBezTo>
                <a:cubicBezTo>
                  <a:pt x="5749" y="3493"/>
                  <a:pt x="5740" y="3565"/>
                  <a:pt x="5740" y="3746"/>
                </a:cubicBezTo>
                <a:cubicBezTo>
                  <a:pt x="5740" y="3935"/>
                  <a:pt x="5726" y="4024"/>
                  <a:pt x="5686" y="4115"/>
                </a:cubicBezTo>
                <a:cubicBezTo>
                  <a:pt x="5657" y="4182"/>
                  <a:pt x="5638" y="4277"/>
                  <a:pt x="5643" y="4328"/>
                </a:cubicBezTo>
                <a:cubicBezTo>
                  <a:pt x="5649" y="4379"/>
                  <a:pt x="5641" y="4458"/>
                  <a:pt x="5626" y="4501"/>
                </a:cubicBezTo>
                <a:cubicBezTo>
                  <a:pt x="5611" y="4544"/>
                  <a:pt x="5582" y="4763"/>
                  <a:pt x="5562" y="4990"/>
                </a:cubicBezTo>
                <a:cubicBezTo>
                  <a:pt x="5542" y="5218"/>
                  <a:pt x="5512" y="5482"/>
                  <a:pt x="5496" y="5573"/>
                </a:cubicBezTo>
                <a:cubicBezTo>
                  <a:pt x="5471" y="5709"/>
                  <a:pt x="5471" y="5812"/>
                  <a:pt x="5491" y="6167"/>
                </a:cubicBezTo>
                <a:cubicBezTo>
                  <a:pt x="5510" y="6503"/>
                  <a:pt x="5509" y="6640"/>
                  <a:pt x="5489" y="6809"/>
                </a:cubicBezTo>
                <a:cubicBezTo>
                  <a:pt x="5460" y="7043"/>
                  <a:pt x="5470" y="7524"/>
                  <a:pt x="5516" y="8146"/>
                </a:cubicBezTo>
                <a:cubicBezTo>
                  <a:pt x="5539" y="8451"/>
                  <a:pt x="5551" y="8510"/>
                  <a:pt x="5593" y="8512"/>
                </a:cubicBezTo>
                <a:cubicBezTo>
                  <a:pt x="5670" y="8514"/>
                  <a:pt x="5701" y="8968"/>
                  <a:pt x="5693" y="9993"/>
                </a:cubicBezTo>
                <a:cubicBezTo>
                  <a:pt x="5686" y="10936"/>
                  <a:pt x="5670" y="11071"/>
                  <a:pt x="5563" y="11057"/>
                </a:cubicBezTo>
                <a:cubicBezTo>
                  <a:pt x="5464" y="11044"/>
                  <a:pt x="4372" y="12926"/>
                  <a:pt x="4239" y="13341"/>
                </a:cubicBezTo>
                <a:cubicBezTo>
                  <a:pt x="4178" y="13529"/>
                  <a:pt x="4107" y="13873"/>
                  <a:pt x="4051" y="14233"/>
                </a:cubicBezTo>
                <a:cubicBezTo>
                  <a:pt x="4002" y="14554"/>
                  <a:pt x="3951" y="14838"/>
                  <a:pt x="3940" y="14863"/>
                </a:cubicBezTo>
                <a:cubicBezTo>
                  <a:pt x="3899" y="14950"/>
                  <a:pt x="3837" y="14649"/>
                  <a:pt x="3795" y="14164"/>
                </a:cubicBezTo>
                <a:cubicBezTo>
                  <a:pt x="3762" y="13774"/>
                  <a:pt x="3738" y="13631"/>
                  <a:pt x="3676" y="13462"/>
                </a:cubicBezTo>
                <a:cubicBezTo>
                  <a:pt x="3544" y="13104"/>
                  <a:pt x="3455" y="12944"/>
                  <a:pt x="3386" y="12944"/>
                </a:cubicBezTo>
                <a:cubicBezTo>
                  <a:pt x="3350" y="12944"/>
                  <a:pt x="3265" y="12846"/>
                  <a:pt x="3198" y="12723"/>
                </a:cubicBezTo>
                <a:cubicBezTo>
                  <a:pt x="3131" y="12600"/>
                  <a:pt x="3019" y="12437"/>
                  <a:pt x="2950" y="12362"/>
                </a:cubicBezTo>
                <a:cubicBezTo>
                  <a:pt x="2815" y="12215"/>
                  <a:pt x="2688" y="11979"/>
                  <a:pt x="2688" y="11872"/>
                </a:cubicBezTo>
                <a:cubicBezTo>
                  <a:pt x="2688" y="11835"/>
                  <a:pt x="2642" y="11686"/>
                  <a:pt x="2584" y="11543"/>
                </a:cubicBezTo>
                <a:cubicBezTo>
                  <a:pt x="2526" y="11399"/>
                  <a:pt x="2470" y="11205"/>
                  <a:pt x="2459" y="11109"/>
                </a:cubicBezTo>
                <a:cubicBezTo>
                  <a:pt x="2434" y="10875"/>
                  <a:pt x="2473" y="9654"/>
                  <a:pt x="2521" y="9214"/>
                </a:cubicBezTo>
                <a:cubicBezTo>
                  <a:pt x="2542" y="9025"/>
                  <a:pt x="2578" y="8838"/>
                  <a:pt x="2601" y="8801"/>
                </a:cubicBezTo>
                <a:cubicBezTo>
                  <a:pt x="2634" y="8749"/>
                  <a:pt x="2647" y="8635"/>
                  <a:pt x="2657" y="8331"/>
                </a:cubicBezTo>
                <a:cubicBezTo>
                  <a:pt x="2665" y="8111"/>
                  <a:pt x="2681" y="7812"/>
                  <a:pt x="2693" y="7668"/>
                </a:cubicBezTo>
                <a:cubicBezTo>
                  <a:pt x="2713" y="7438"/>
                  <a:pt x="2709" y="7391"/>
                  <a:pt x="2669" y="7251"/>
                </a:cubicBezTo>
                <a:cubicBezTo>
                  <a:pt x="2642" y="7158"/>
                  <a:pt x="2629" y="7044"/>
                  <a:pt x="2636" y="6978"/>
                </a:cubicBezTo>
                <a:cubicBezTo>
                  <a:pt x="2657" y="6789"/>
                  <a:pt x="2688" y="5934"/>
                  <a:pt x="2688" y="5541"/>
                </a:cubicBezTo>
                <a:cubicBezTo>
                  <a:pt x="2689" y="5198"/>
                  <a:pt x="2682" y="5141"/>
                  <a:pt x="2594" y="4822"/>
                </a:cubicBezTo>
                <a:cubicBezTo>
                  <a:pt x="2542" y="4631"/>
                  <a:pt x="2504" y="4437"/>
                  <a:pt x="2509" y="4388"/>
                </a:cubicBezTo>
                <a:cubicBezTo>
                  <a:pt x="2515" y="4334"/>
                  <a:pt x="2494" y="4278"/>
                  <a:pt x="2454" y="4248"/>
                </a:cubicBezTo>
                <a:cubicBezTo>
                  <a:pt x="2417" y="4220"/>
                  <a:pt x="2351" y="4121"/>
                  <a:pt x="2308" y="4027"/>
                </a:cubicBezTo>
                <a:cubicBezTo>
                  <a:pt x="2265" y="3933"/>
                  <a:pt x="2210" y="3854"/>
                  <a:pt x="2186" y="3854"/>
                </a:cubicBezTo>
                <a:cubicBezTo>
                  <a:pt x="2083" y="3854"/>
                  <a:pt x="2027" y="3573"/>
                  <a:pt x="2087" y="3364"/>
                </a:cubicBezTo>
                <a:cubicBezTo>
                  <a:pt x="2123" y="3240"/>
                  <a:pt x="2073" y="3250"/>
                  <a:pt x="2002" y="3381"/>
                </a:cubicBezTo>
                <a:cubicBezTo>
                  <a:pt x="1972" y="3437"/>
                  <a:pt x="1902" y="3524"/>
                  <a:pt x="1847" y="3573"/>
                </a:cubicBezTo>
                <a:cubicBezTo>
                  <a:pt x="1791" y="3622"/>
                  <a:pt x="1687" y="3790"/>
                  <a:pt x="1616" y="3947"/>
                </a:cubicBezTo>
                <a:cubicBezTo>
                  <a:pt x="1359" y="4515"/>
                  <a:pt x="1233" y="5089"/>
                  <a:pt x="1256" y="5581"/>
                </a:cubicBezTo>
                <a:cubicBezTo>
                  <a:pt x="1263" y="5724"/>
                  <a:pt x="1277" y="6098"/>
                  <a:pt x="1288" y="6416"/>
                </a:cubicBezTo>
                <a:cubicBezTo>
                  <a:pt x="1300" y="6733"/>
                  <a:pt x="1315" y="7071"/>
                  <a:pt x="1323" y="7167"/>
                </a:cubicBezTo>
                <a:cubicBezTo>
                  <a:pt x="1334" y="7288"/>
                  <a:pt x="1327" y="7366"/>
                  <a:pt x="1302" y="7428"/>
                </a:cubicBezTo>
                <a:cubicBezTo>
                  <a:pt x="1273" y="7501"/>
                  <a:pt x="1271" y="7599"/>
                  <a:pt x="1283" y="8074"/>
                </a:cubicBezTo>
                <a:cubicBezTo>
                  <a:pt x="1295" y="8566"/>
                  <a:pt x="1303" y="8656"/>
                  <a:pt x="1354" y="8813"/>
                </a:cubicBezTo>
                <a:cubicBezTo>
                  <a:pt x="1386" y="8911"/>
                  <a:pt x="1445" y="9238"/>
                  <a:pt x="1486" y="9535"/>
                </a:cubicBezTo>
                <a:cubicBezTo>
                  <a:pt x="1557" y="10050"/>
                  <a:pt x="1561" y="10112"/>
                  <a:pt x="1561" y="10852"/>
                </a:cubicBezTo>
                <a:cubicBezTo>
                  <a:pt x="1561" y="11528"/>
                  <a:pt x="1555" y="11650"/>
                  <a:pt x="1518" y="11816"/>
                </a:cubicBezTo>
                <a:cubicBezTo>
                  <a:pt x="1494" y="11920"/>
                  <a:pt x="1458" y="12008"/>
                  <a:pt x="1438" y="12008"/>
                </a:cubicBezTo>
                <a:cubicBezTo>
                  <a:pt x="1419" y="12008"/>
                  <a:pt x="1366" y="12075"/>
                  <a:pt x="1320" y="12161"/>
                </a:cubicBezTo>
                <a:cubicBezTo>
                  <a:pt x="1230" y="12328"/>
                  <a:pt x="977" y="12583"/>
                  <a:pt x="900" y="12583"/>
                </a:cubicBezTo>
                <a:cubicBezTo>
                  <a:pt x="826" y="12583"/>
                  <a:pt x="554" y="12944"/>
                  <a:pt x="477" y="13145"/>
                </a:cubicBezTo>
                <a:cubicBezTo>
                  <a:pt x="438" y="13245"/>
                  <a:pt x="389" y="13459"/>
                  <a:pt x="369" y="13622"/>
                </a:cubicBezTo>
                <a:cubicBezTo>
                  <a:pt x="325" y="13966"/>
                  <a:pt x="80" y="17262"/>
                  <a:pt x="55" y="17850"/>
                </a:cubicBezTo>
                <a:cubicBezTo>
                  <a:pt x="45" y="18068"/>
                  <a:pt x="27" y="18494"/>
                  <a:pt x="14" y="18798"/>
                </a:cubicBezTo>
                <a:cubicBezTo>
                  <a:pt x="5" y="19003"/>
                  <a:pt x="0" y="19168"/>
                  <a:pt x="0" y="19316"/>
                </a:cubicBezTo>
                <a:cubicBezTo>
                  <a:pt x="0" y="19463"/>
                  <a:pt x="4" y="19593"/>
                  <a:pt x="13" y="19737"/>
                </a:cubicBezTo>
                <a:cubicBezTo>
                  <a:pt x="35" y="20100"/>
                  <a:pt x="112" y="20979"/>
                  <a:pt x="159" y="21407"/>
                </a:cubicBezTo>
                <a:lnTo>
                  <a:pt x="181" y="21600"/>
                </a:lnTo>
                <a:lnTo>
                  <a:pt x="13712" y="21600"/>
                </a:lnTo>
                <a:lnTo>
                  <a:pt x="13661" y="20552"/>
                </a:lnTo>
                <a:lnTo>
                  <a:pt x="13610" y="19504"/>
                </a:lnTo>
                <a:lnTo>
                  <a:pt x="13655" y="19340"/>
                </a:lnTo>
                <a:cubicBezTo>
                  <a:pt x="13680" y="19249"/>
                  <a:pt x="13734" y="18876"/>
                  <a:pt x="13775" y="18513"/>
                </a:cubicBezTo>
                <a:cubicBezTo>
                  <a:pt x="13900" y="17408"/>
                  <a:pt x="13967" y="17290"/>
                  <a:pt x="13993" y="18123"/>
                </a:cubicBezTo>
                <a:cubicBezTo>
                  <a:pt x="14001" y="18351"/>
                  <a:pt x="14032" y="18826"/>
                  <a:pt x="14064" y="19183"/>
                </a:cubicBezTo>
                <a:cubicBezTo>
                  <a:pt x="14114" y="19737"/>
                  <a:pt x="14124" y="19963"/>
                  <a:pt x="14126" y="20717"/>
                </a:cubicBezTo>
                <a:lnTo>
                  <a:pt x="14127" y="21600"/>
                </a:lnTo>
                <a:lnTo>
                  <a:pt x="20176" y="21600"/>
                </a:lnTo>
                <a:lnTo>
                  <a:pt x="20176" y="21311"/>
                </a:lnTo>
                <a:cubicBezTo>
                  <a:pt x="20176" y="20916"/>
                  <a:pt x="20222" y="20853"/>
                  <a:pt x="20326" y="21110"/>
                </a:cubicBezTo>
                <a:cubicBezTo>
                  <a:pt x="20355" y="21182"/>
                  <a:pt x="20370" y="21171"/>
                  <a:pt x="20406" y="21058"/>
                </a:cubicBezTo>
                <a:cubicBezTo>
                  <a:pt x="20460" y="20889"/>
                  <a:pt x="20499" y="20954"/>
                  <a:pt x="20571" y="21335"/>
                </a:cubicBezTo>
                <a:lnTo>
                  <a:pt x="20621" y="21600"/>
                </a:lnTo>
                <a:lnTo>
                  <a:pt x="21111" y="21600"/>
                </a:lnTo>
                <a:cubicBezTo>
                  <a:pt x="21569" y="21600"/>
                  <a:pt x="21600" y="21594"/>
                  <a:pt x="21587" y="21476"/>
                </a:cubicBezTo>
                <a:cubicBezTo>
                  <a:pt x="21493" y="20656"/>
                  <a:pt x="21370" y="19227"/>
                  <a:pt x="21357" y="18830"/>
                </a:cubicBezTo>
                <a:cubicBezTo>
                  <a:pt x="21347" y="18496"/>
                  <a:pt x="21325" y="18244"/>
                  <a:pt x="21292" y="18071"/>
                </a:cubicBezTo>
                <a:cubicBezTo>
                  <a:pt x="21265" y="17929"/>
                  <a:pt x="21215" y="17553"/>
                  <a:pt x="21180" y="17236"/>
                </a:cubicBezTo>
                <a:cubicBezTo>
                  <a:pt x="21133" y="16813"/>
                  <a:pt x="21077" y="16488"/>
                  <a:pt x="20969" y="16023"/>
                </a:cubicBezTo>
                <a:cubicBezTo>
                  <a:pt x="20861" y="15558"/>
                  <a:pt x="20793" y="15174"/>
                  <a:pt x="20717" y="14582"/>
                </a:cubicBezTo>
                <a:cubicBezTo>
                  <a:pt x="20593" y="13617"/>
                  <a:pt x="20491" y="13244"/>
                  <a:pt x="20228" y="12807"/>
                </a:cubicBezTo>
                <a:cubicBezTo>
                  <a:pt x="20089" y="12575"/>
                  <a:pt x="20030" y="12522"/>
                  <a:pt x="19873" y="12478"/>
                </a:cubicBezTo>
                <a:cubicBezTo>
                  <a:pt x="19735" y="12440"/>
                  <a:pt x="19646" y="12366"/>
                  <a:pt x="19539" y="12209"/>
                </a:cubicBezTo>
                <a:cubicBezTo>
                  <a:pt x="19458" y="12091"/>
                  <a:pt x="19336" y="11963"/>
                  <a:pt x="19267" y="11924"/>
                </a:cubicBezTo>
                <a:cubicBezTo>
                  <a:pt x="19097" y="11829"/>
                  <a:pt x="18991" y="11584"/>
                  <a:pt x="18973" y="11238"/>
                </a:cubicBezTo>
                <a:cubicBezTo>
                  <a:pt x="18953" y="10875"/>
                  <a:pt x="18976" y="8843"/>
                  <a:pt x="19003" y="8604"/>
                </a:cubicBezTo>
                <a:cubicBezTo>
                  <a:pt x="19015" y="8498"/>
                  <a:pt x="19050" y="8368"/>
                  <a:pt x="19082" y="8315"/>
                </a:cubicBezTo>
                <a:cubicBezTo>
                  <a:pt x="19135" y="8226"/>
                  <a:pt x="19142" y="8168"/>
                  <a:pt x="19168" y="7548"/>
                </a:cubicBezTo>
                <a:cubicBezTo>
                  <a:pt x="19195" y="6882"/>
                  <a:pt x="19195" y="6876"/>
                  <a:pt x="19148" y="6745"/>
                </a:cubicBezTo>
                <a:cubicBezTo>
                  <a:pt x="19104" y="6621"/>
                  <a:pt x="19100" y="6559"/>
                  <a:pt x="19099" y="5713"/>
                </a:cubicBezTo>
                <a:lnTo>
                  <a:pt x="19098" y="4810"/>
                </a:lnTo>
                <a:lnTo>
                  <a:pt x="19011" y="4521"/>
                </a:lnTo>
                <a:cubicBezTo>
                  <a:pt x="18953" y="4329"/>
                  <a:pt x="18927" y="4190"/>
                  <a:pt x="18935" y="4115"/>
                </a:cubicBezTo>
                <a:cubicBezTo>
                  <a:pt x="18944" y="4036"/>
                  <a:pt x="18935" y="3999"/>
                  <a:pt x="18907" y="3999"/>
                </a:cubicBezTo>
                <a:cubicBezTo>
                  <a:pt x="18885" y="3999"/>
                  <a:pt x="18849" y="3954"/>
                  <a:pt x="18827" y="3898"/>
                </a:cubicBezTo>
                <a:cubicBezTo>
                  <a:pt x="18787" y="3798"/>
                  <a:pt x="18787" y="3793"/>
                  <a:pt x="18827" y="3641"/>
                </a:cubicBezTo>
                <a:cubicBezTo>
                  <a:pt x="18867" y="3489"/>
                  <a:pt x="18867" y="3487"/>
                  <a:pt x="18827" y="3537"/>
                </a:cubicBezTo>
                <a:cubicBezTo>
                  <a:pt x="18805" y="3565"/>
                  <a:pt x="18776" y="3616"/>
                  <a:pt x="18763" y="3650"/>
                </a:cubicBezTo>
                <a:cubicBezTo>
                  <a:pt x="18749" y="3687"/>
                  <a:pt x="18730" y="3672"/>
                  <a:pt x="18714" y="3609"/>
                </a:cubicBezTo>
                <a:cubicBezTo>
                  <a:pt x="18701" y="3552"/>
                  <a:pt x="18677" y="3521"/>
                  <a:pt x="18662" y="3541"/>
                </a:cubicBezTo>
                <a:cubicBezTo>
                  <a:pt x="18647" y="3561"/>
                  <a:pt x="18629" y="3542"/>
                  <a:pt x="18621" y="3501"/>
                </a:cubicBezTo>
                <a:cubicBezTo>
                  <a:pt x="18614" y="3460"/>
                  <a:pt x="18593" y="3446"/>
                  <a:pt x="18576" y="3469"/>
                </a:cubicBezTo>
                <a:cubicBezTo>
                  <a:pt x="18559" y="3492"/>
                  <a:pt x="18528" y="3455"/>
                  <a:pt x="18506" y="3389"/>
                </a:cubicBezTo>
                <a:cubicBezTo>
                  <a:pt x="18481" y="3309"/>
                  <a:pt x="18462" y="3294"/>
                  <a:pt x="18453" y="3344"/>
                </a:cubicBezTo>
                <a:cubicBezTo>
                  <a:pt x="18445" y="3387"/>
                  <a:pt x="18402" y="3421"/>
                  <a:pt x="18357" y="3421"/>
                </a:cubicBezTo>
                <a:cubicBezTo>
                  <a:pt x="18296" y="3421"/>
                  <a:pt x="18271" y="3387"/>
                  <a:pt x="18253" y="3272"/>
                </a:cubicBezTo>
                <a:cubicBezTo>
                  <a:pt x="18230" y="3125"/>
                  <a:pt x="18228" y="3125"/>
                  <a:pt x="18176" y="3377"/>
                </a:cubicBezTo>
                <a:cubicBezTo>
                  <a:pt x="18133" y="3583"/>
                  <a:pt x="18117" y="3619"/>
                  <a:pt x="18093" y="3553"/>
                </a:cubicBezTo>
                <a:cubicBezTo>
                  <a:pt x="18072" y="3490"/>
                  <a:pt x="18058" y="3494"/>
                  <a:pt x="18040" y="3557"/>
                </a:cubicBezTo>
                <a:cubicBezTo>
                  <a:pt x="18027" y="3603"/>
                  <a:pt x="18002" y="3637"/>
                  <a:pt x="17986" y="3637"/>
                </a:cubicBezTo>
                <a:cubicBezTo>
                  <a:pt x="17971" y="3637"/>
                  <a:pt x="17941" y="3710"/>
                  <a:pt x="17920" y="3798"/>
                </a:cubicBezTo>
                <a:cubicBezTo>
                  <a:pt x="17889" y="3932"/>
                  <a:pt x="17877" y="3944"/>
                  <a:pt x="17850" y="3866"/>
                </a:cubicBezTo>
                <a:cubicBezTo>
                  <a:pt x="17823" y="3786"/>
                  <a:pt x="17817" y="3808"/>
                  <a:pt x="17811" y="4015"/>
                </a:cubicBezTo>
                <a:cubicBezTo>
                  <a:pt x="17806" y="4189"/>
                  <a:pt x="17794" y="4257"/>
                  <a:pt x="17763" y="4272"/>
                </a:cubicBezTo>
                <a:cubicBezTo>
                  <a:pt x="17727" y="4290"/>
                  <a:pt x="17714" y="4418"/>
                  <a:pt x="17671" y="5179"/>
                </a:cubicBezTo>
                <a:cubicBezTo>
                  <a:pt x="17623" y="6037"/>
                  <a:pt x="17624" y="6079"/>
                  <a:pt x="17656" y="6625"/>
                </a:cubicBezTo>
                <a:cubicBezTo>
                  <a:pt x="17693" y="7239"/>
                  <a:pt x="17688" y="7346"/>
                  <a:pt x="17623" y="7275"/>
                </a:cubicBezTo>
                <a:cubicBezTo>
                  <a:pt x="17585" y="7234"/>
                  <a:pt x="17581" y="7252"/>
                  <a:pt x="17592" y="7399"/>
                </a:cubicBezTo>
                <a:cubicBezTo>
                  <a:pt x="17600" y="7493"/>
                  <a:pt x="17617" y="7764"/>
                  <a:pt x="17631" y="8002"/>
                </a:cubicBezTo>
                <a:cubicBezTo>
                  <a:pt x="17646" y="8270"/>
                  <a:pt x="17672" y="8492"/>
                  <a:pt x="17700" y="8584"/>
                </a:cubicBezTo>
                <a:cubicBezTo>
                  <a:pt x="17732" y="8687"/>
                  <a:pt x="17750" y="8860"/>
                  <a:pt x="17760" y="9150"/>
                </a:cubicBezTo>
                <a:cubicBezTo>
                  <a:pt x="17777" y="9668"/>
                  <a:pt x="17812" y="9964"/>
                  <a:pt x="17907" y="10394"/>
                </a:cubicBezTo>
                <a:cubicBezTo>
                  <a:pt x="17981" y="10729"/>
                  <a:pt x="17982" y="10733"/>
                  <a:pt x="17982" y="11462"/>
                </a:cubicBezTo>
                <a:cubicBezTo>
                  <a:pt x="17982" y="12355"/>
                  <a:pt x="17960" y="12517"/>
                  <a:pt x="17860" y="12374"/>
                </a:cubicBezTo>
                <a:cubicBezTo>
                  <a:pt x="17797" y="12284"/>
                  <a:pt x="17792" y="12291"/>
                  <a:pt x="17691" y="12603"/>
                </a:cubicBezTo>
                <a:cubicBezTo>
                  <a:pt x="17593" y="12907"/>
                  <a:pt x="17469" y="13088"/>
                  <a:pt x="17360" y="13088"/>
                </a:cubicBezTo>
                <a:cubicBezTo>
                  <a:pt x="17338" y="13088"/>
                  <a:pt x="17295" y="13153"/>
                  <a:pt x="17266" y="13233"/>
                </a:cubicBezTo>
                <a:cubicBezTo>
                  <a:pt x="17236" y="13313"/>
                  <a:pt x="17172" y="13427"/>
                  <a:pt x="17124" y="13486"/>
                </a:cubicBezTo>
                <a:cubicBezTo>
                  <a:pt x="17019" y="13614"/>
                  <a:pt x="16990" y="13558"/>
                  <a:pt x="16973" y="13193"/>
                </a:cubicBezTo>
                <a:cubicBezTo>
                  <a:pt x="16955" y="12818"/>
                  <a:pt x="16883" y="12462"/>
                  <a:pt x="16784" y="12265"/>
                </a:cubicBezTo>
                <a:cubicBezTo>
                  <a:pt x="16714" y="12125"/>
                  <a:pt x="16650" y="12077"/>
                  <a:pt x="16446" y="12021"/>
                </a:cubicBezTo>
                <a:cubicBezTo>
                  <a:pt x="16179" y="11947"/>
                  <a:pt x="16073" y="11830"/>
                  <a:pt x="16049" y="11575"/>
                </a:cubicBezTo>
                <a:cubicBezTo>
                  <a:pt x="16034" y="11409"/>
                  <a:pt x="16084" y="10838"/>
                  <a:pt x="16157" y="10330"/>
                </a:cubicBezTo>
                <a:cubicBezTo>
                  <a:pt x="16199" y="10044"/>
                  <a:pt x="16202" y="9964"/>
                  <a:pt x="16181" y="9844"/>
                </a:cubicBezTo>
                <a:cubicBezTo>
                  <a:pt x="16159" y="9723"/>
                  <a:pt x="16162" y="9682"/>
                  <a:pt x="16202" y="9555"/>
                </a:cubicBezTo>
                <a:cubicBezTo>
                  <a:pt x="16254" y="9388"/>
                  <a:pt x="16266" y="9269"/>
                  <a:pt x="16217" y="9411"/>
                </a:cubicBezTo>
                <a:cubicBezTo>
                  <a:pt x="16191" y="9485"/>
                  <a:pt x="16177" y="9480"/>
                  <a:pt x="16142" y="9371"/>
                </a:cubicBezTo>
                <a:cubicBezTo>
                  <a:pt x="16108" y="9264"/>
                  <a:pt x="16103" y="9183"/>
                  <a:pt x="16113" y="8965"/>
                </a:cubicBezTo>
                <a:cubicBezTo>
                  <a:pt x="16123" y="8774"/>
                  <a:pt x="16117" y="8646"/>
                  <a:pt x="16093" y="8532"/>
                </a:cubicBezTo>
                <a:cubicBezTo>
                  <a:pt x="16074" y="8436"/>
                  <a:pt x="16060" y="8218"/>
                  <a:pt x="16060" y="8010"/>
                </a:cubicBezTo>
                <a:cubicBezTo>
                  <a:pt x="16060" y="7755"/>
                  <a:pt x="16044" y="7562"/>
                  <a:pt x="16005" y="7331"/>
                </a:cubicBezTo>
                <a:cubicBezTo>
                  <a:pt x="15951" y="7014"/>
                  <a:pt x="15951" y="7007"/>
                  <a:pt x="15990" y="6894"/>
                </a:cubicBezTo>
                <a:cubicBezTo>
                  <a:pt x="16012" y="6830"/>
                  <a:pt x="16044" y="6713"/>
                  <a:pt x="16061" y="6637"/>
                </a:cubicBezTo>
                <a:cubicBezTo>
                  <a:pt x="16090" y="6502"/>
                  <a:pt x="16089" y="6501"/>
                  <a:pt x="16036" y="6621"/>
                </a:cubicBezTo>
                <a:cubicBezTo>
                  <a:pt x="15993" y="6718"/>
                  <a:pt x="15978" y="6726"/>
                  <a:pt x="15962" y="6653"/>
                </a:cubicBezTo>
                <a:cubicBezTo>
                  <a:pt x="15923" y="6479"/>
                  <a:pt x="15888" y="5880"/>
                  <a:pt x="15902" y="5625"/>
                </a:cubicBezTo>
                <a:cubicBezTo>
                  <a:pt x="15914" y="5399"/>
                  <a:pt x="15907" y="5342"/>
                  <a:pt x="15841" y="5115"/>
                </a:cubicBezTo>
                <a:cubicBezTo>
                  <a:pt x="15800" y="4974"/>
                  <a:pt x="15745" y="4701"/>
                  <a:pt x="15717" y="4509"/>
                </a:cubicBezTo>
                <a:cubicBezTo>
                  <a:pt x="15646" y="4029"/>
                  <a:pt x="15481" y="3553"/>
                  <a:pt x="15275" y="3236"/>
                </a:cubicBezTo>
                <a:lnTo>
                  <a:pt x="15102" y="2971"/>
                </a:lnTo>
                <a:lnTo>
                  <a:pt x="15004" y="3160"/>
                </a:lnTo>
                <a:cubicBezTo>
                  <a:pt x="14927" y="3308"/>
                  <a:pt x="14878" y="3352"/>
                  <a:pt x="14775" y="3352"/>
                </a:cubicBezTo>
                <a:cubicBezTo>
                  <a:pt x="14647" y="3352"/>
                  <a:pt x="14641" y="3357"/>
                  <a:pt x="14579" y="3625"/>
                </a:cubicBezTo>
                <a:cubicBezTo>
                  <a:pt x="14545" y="3777"/>
                  <a:pt x="14496" y="4093"/>
                  <a:pt x="14470" y="4328"/>
                </a:cubicBezTo>
                <a:cubicBezTo>
                  <a:pt x="14445" y="4563"/>
                  <a:pt x="14406" y="4855"/>
                  <a:pt x="14385" y="4974"/>
                </a:cubicBezTo>
                <a:cubicBezTo>
                  <a:pt x="14364" y="5094"/>
                  <a:pt x="14347" y="5323"/>
                  <a:pt x="14347" y="5484"/>
                </a:cubicBezTo>
                <a:cubicBezTo>
                  <a:pt x="14347" y="5726"/>
                  <a:pt x="14333" y="5817"/>
                  <a:pt x="14271" y="6022"/>
                </a:cubicBezTo>
                <a:cubicBezTo>
                  <a:pt x="14196" y="6270"/>
                  <a:pt x="14196" y="6273"/>
                  <a:pt x="14208" y="6745"/>
                </a:cubicBezTo>
                <a:cubicBezTo>
                  <a:pt x="14218" y="7101"/>
                  <a:pt x="14214" y="7255"/>
                  <a:pt x="14191" y="7359"/>
                </a:cubicBezTo>
                <a:cubicBezTo>
                  <a:pt x="14174" y="7436"/>
                  <a:pt x="14160" y="7626"/>
                  <a:pt x="14160" y="7785"/>
                </a:cubicBezTo>
                <a:cubicBezTo>
                  <a:pt x="14159" y="7944"/>
                  <a:pt x="14143" y="8228"/>
                  <a:pt x="14124" y="8415"/>
                </a:cubicBezTo>
                <a:cubicBezTo>
                  <a:pt x="14093" y="8709"/>
                  <a:pt x="14092" y="8783"/>
                  <a:pt x="14117" y="8941"/>
                </a:cubicBezTo>
                <a:cubicBezTo>
                  <a:pt x="14142" y="9105"/>
                  <a:pt x="14141" y="9145"/>
                  <a:pt x="14100" y="9335"/>
                </a:cubicBezTo>
                <a:cubicBezTo>
                  <a:pt x="14050" y="9568"/>
                  <a:pt x="14035" y="9915"/>
                  <a:pt x="14081" y="9788"/>
                </a:cubicBezTo>
                <a:cubicBezTo>
                  <a:pt x="14105" y="9720"/>
                  <a:pt x="14200" y="9791"/>
                  <a:pt x="14200" y="9877"/>
                </a:cubicBezTo>
                <a:cubicBezTo>
                  <a:pt x="14200" y="9897"/>
                  <a:pt x="14181" y="10016"/>
                  <a:pt x="14158" y="10146"/>
                </a:cubicBezTo>
                <a:cubicBezTo>
                  <a:pt x="14102" y="10466"/>
                  <a:pt x="14106" y="10542"/>
                  <a:pt x="14167" y="10298"/>
                </a:cubicBezTo>
                <a:cubicBezTo>
                  <a:pt x="14211" y="10121"/>
                  <a:pt x="14221" y="10111"/>
                  <a:pt x="14253" y="10202"/>
                </a:cubicBezTo>
                <a:cubicBezTo>
                  <a:pt x="14279" y="10278"/>
                  <a:pt x="14285" y="10370"/>
                  <a:pt x="14276" y="10559"/>
                </a:cubicBezTo>
                <a:cubicBezTo>
                  <a:pt x="14269" y="10700"/>
                  <a:pt x="14275" y="10921"/>
                  <a:pt x="14289" y="11049"/>
                </a:cubicBezTo>
                <a:cubicBezTo>
                  <a:pt x="14323" y="11373"/>
                  <a:pt x="14274" y="11536"/>
                  <a:pt x="14088" y="11727"/>
                </a:cubicBezTo>
                <a:cubicBezTo>
                  <a:pt x="13957" y="11861"/>
                  <a:pt x="13690" y="12342"/>
                  <a:pt x="13531" y="12731"/>
                </a:cubicBezTo>
                <a:cubicBezTo>
                  <a:pt x="13449" y="12931"/>
                  <a:pt x="13356" y="13600"/>
                  <a:pt x="13271" y="14602"/>
                </a:cubicBezTo>
                <a:cubicBezTo>
                  <a:pt x="13229" y="15098"/>
                  <a:pt x="13180" y="15554"/>
                  <a:pt x="13163" y="15614"/>
                </a:cubicBezTo>
                <a:cubicBezTo>
                  <a:pt x="13136" y="15710"/>
                  <a:pt x="13129" y="15707"/>
                  <a:pt x="13104" y="15590"/>
                </a:cubicBezTo>
                <a:cubicBezTo>
                  <a:pt x="13088" y="15517"/>
                  <a:pt x="13046" y="15191"/>
                  <a:pt x="13008" y="14867"/>
                </a:cubicBezTo>
                <a:cubicBezTo>
                  <a:pt x="12916" y="14057"/>
                  <a:pt x="12794" y="13253"/>
                  <a:pt x="12713" y="12916"/>
                </a:cubicBezTo>
                <a:cubicBezTo>
                  <a:pt x="12657" y="12681"/>
                  <a:pt x="12550" y="12471"/>
                  <a:pt x="12075" y="11667"/>
                </a:cubicBezTo>
                <a:lnTo>
                  <a:pt x="11504" y="10704"/>
                </a:lnTo>
                <a:lnTo>
                  <a:pt x="11429" y="10298"/>
                </a:lnTo>
                <a:cubicBezTo>
                  <a:pt x="11329" y="9758"/>
                  <a:pt x="11253" y="9170"/>
                  <a:pt x="11240" y="8841"/>
                </a:cubicBezTo>
                <a:cubicBezTo>
                  <a:pt x="11226" y="8474"/>
                  <a:pt x="11290" y="6981"/>
                  <a:pt x="11334" y="6669"/>
                </a:cubicBezTo>
                <a:cubicBezTo>
                  <a:pt x="11355" y="6521"/>
                  <a:pt x="11388" y="6408"/>
                  <a:pt x="11413" y="6396"/>
                </a:cubicBezTo>
                <a:cubicBezTo>
                  <a:pt x="11471" y="6367"/>
                  <a:pt x="11549" y="5588"/>
                  <a:pt x="11563" y="4890"/>
                </a:cubicBezTo>
                <a:cubicBezTo>
                  <a:pt x="11573" y="4389"/>
                  <a:pt x="11572" y="4372"/>
                  <a:pt x="11524" y="4348"/>
                </a:cubicBezTo>
                <a:cubicBezTo>
                  <a:pt x="11474" y="4324"/>
                  <a:pt x="11475" y="4318"/>
                  <a:pt x="11464" y="3208"/>
                </a:cubicBezTo>
                <a:cubicBezTo>
                  <a:pt x="11452" y="1914"/>
                  <a:pt x="11431" y="1706"/>
                  <a:pt x="11250" y="1100"/>
                </a:cubicBezTo>
                <a:cubicBezTo>
                  <a:pt x="11128" y="688"/>
                  <a:pt x="11019" y="486"/>
                  <a:pt x="10768" y="205"/>
                </a:cubicBezTo>
                <a:lnTo>
                  <a:pt x="10584" y="0"/>
                </a:lnTo>
                <a:close/>
              </a:path>
            </a:pathLst>
          </a:custGeom>
          <a:ln w="25400">
            <a:solidFill>
              <a:srgbClr val="FFF2D5"/>
            </a:solidFill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  <a:reflection endPos="40000" dir="5400000" sy="-100000" algn="bl" rotWithShape="0"/>
          </a:effectLst>
        </p:spPr>
      </p:pic>
      <p:sp>
        <p:nvSpPr>
          <p:cNvPr id="1048624" name="44 пациента"/>
          <p:cNvSpPr txBox="1"/>
          <p:nvPr/>
        </p:nvSpPr>
        <p:spPr>
          <a:xfrm>
            <a:off x="4983480" y="2281528"/>
            <a:ext cx="2142621" cy="451406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>
              <a:defRPr sz="5200" b="1">
                <a:solidFill>
                  <a:srgbClr val="016E8F"/>
                </a:solidFill>
              </a:defRPr>
            </a:lvl1pPr>
          </a:lstStyle>
          <a:p>
            <a:r>
              <a:rPr lang="ru-R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 пациента</a:t>
            </a:r>
          </a:p>
        </p:txBody>
      </p:sp>
      <p:sp>
        <p:nvSpPr>
          <p:cNvPr id="1048625" name="Стрелка"/>
          <p:cNvSpPr/>
          <p:nvPr/>
        </p:nvSpPr>
        <p:spPr>
          <a:xfrm rot="5400000">
            <a:off x="3708496" y="4270089"/>
            <a:ext cx="517233" cy="984940"/>
          </a:xfrm>
          <a:prstGeom prst="rightArrow">
            <a:avLst>
              <a:gd name="adj1" fmla="val 34932"/>
              <a:gd name="adj2" fmla="val 40163"/>
            </a:avLst>
          </a:prstGeom>
          <a:solidFill>
            <a:schemeClr val="accent2">
              <a:hueOff val="-357243"/>
              <a:satOff val="7293"/>
              <a:lumOff val="8906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</a:defRPr>
            </a:pPr>
            <a:endParaRPr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8626" name="Стрелка"/>
          <p:cNvSpPr/>
          <p:nvPr/>
        </p:nvSpPr>
        <p:spPr>
          <a:xfrm rot="5400000">
            <a:off x="7794931" y="4270089"/>
            <a:ext cx="517233" cy="984940"/>
          </a:xfrm>
          <a:prstGeom prst="rightArrow">
            <a:avLst>
              <a:gd name="adj1" fmla="val 34932"/>
              <a:gd name="adj2" fmla="val 40163"/>
            </a:avLst>
          </a:prstGeom>
          <a:solidFill>
            <a:schemeClr val="accent2">
              <a:hueOff val="-357243"/>
              <a:satOff val="7293"/>
              <a:lumOff val="8906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</a:defRPr>
            </a:pPr>
            <a:endParaRPr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1,8 ммоль/л"/>
          <p:cNvGrpSpPr/>
          <p:nvPr/>
        </p:nvGrpSpPr>
        <p:grpSpPr>
          <a:xfrm>
            <a:off x="7035568" y="2931572"/>
            <a:ext cx="2296588" cy="994857"/>
            <a:chOff x="0" y="0"/>
            <a:chExt cx="4593174" cy="1989713"/>
          </a:xfrm>
        </p:grpSpPr>
        <p:sp>
          <p:nvSpPr>
            <p:cNvPr id="1048627" name="1,8 ммоль/л"/>
            <p:cNvSpPr/>
            <p:nvPr/>
          </p:nvSpPr>
          <p:spPr>
            <a:xfrm>
              <a:off x="12700" y="355599"/>
              <a:ext cx="4567775" cy="1519815"/>
            </a:xfrm>
            <a:prstGeom prst="roundRect">
              <a:avLst>
                <a:gd name="adj" fmla="val 11971"/>
              </a:avLst>
            </a:prstGeom>
            <a:solidFill>
              <a:srgbClr val="DFEED4"/>
            </a:solidFill>
            <a:ln>
              <a:noFill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>
              <a:lvl1pPr algn="ctr" defTabSz="825500">
                <a:spcBef>
                  <a:spcPts val="0"/>
                </a:spcBef>
                <a:defRPr sz="5000" b="1">
                  <a:solidFill>
                    <a:srgbClr val="99244F"/>
                  </a:solidFill>
                </a:defRPr>
              </a:lvl1pPr>
            </a:lstStyle>
            <a:p>
              <a:r>
                <a:rPr sz="25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1,8 ммоль/л</a:t>
              </a:r>
            </a:p>
          </p:txBody>
        </p:sp>
        <p:pic>
          <p:nvPicPr>
            <p:cNvPr id="2097169" name="1,8 ммоль/л 1,8 ммоль/л" descr="1,8 ммоль/л 1,8 ммоль/л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593175" cy="1989714"/>
            </a:xfrm>
            <a:prstGeom prst="rect">
              <a:avLst/>
            </a:prstGeom>
            <a:effectLst/>
          </p:spPr>
        </p:pic>
      </p:grpSp>
      <p:grpSp>
        <p:nvGrpSpPr>
          <p:cNvPr id="56" name="1,4 ммоль/л"/>
          <p:cNvGrpSpPr/>
          <p:nvPr/>
        </p:nvGrpSpPr>
        <p:grpSpPr>
          <a:xfrm>
            <a:off x="2859845" y="2943386"/>
            <a:ext cx="2299525" cy="971228"/>
            <a:chOff x="0" y="0"/>
            <a:chExt cx="4599047" cy="1942454"/>
          </a:xfrm>
        </p:grpSpPr>
        <p:sp>
          <p:nvSpPr>
            <p:cNvPr id="1048628" name="1,4 ммоль/л"/>
            <p:cNvSpPr/>
            <p:nvPr/>
          </p:nvSpPr>
          <p:spPr>
            <a:xfrm>
              <a:off x="12700" y="355600"/>
              <a:ext cx="4573648" cy="1472555"/>
            </a:xfrm>
            <a:prstGeom prst="roundRect">
              <a:avLst>
                <a:gd name="adj" fmla="val 11642"/>
              </a:avLst>
            </a:prstGeom>
            <a:solidFill>
              <a:srgbClr val="DFEED4"/>
            </a:solidFill>
            <a:ln>
              <a:noFill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>
              <a:lvl1pPr algn="ctr" defTabSz="825500">
                <a:spcBef>
                  <a:spcPts val="0"/>
                </a:spcBef>
                <a:defRPr sz="5000" b="1">
                  <a:solidFill>
                    <a:srgbClr val="4D22B2"/>
                  </a:solidFill>
                </a:defRPr>
              </a:lvl1pPr>
            </a:lstStyle>
            <a:p>
              <a:r>
                <a:rPr sz="25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1,4 ммоль/л</a:t>
              </a:r>
            </a:p>
          </p:txBody>
        </p:sp>
        <p:pic>
          <p:nvPicPr>
            <p:cNvPr id="2097170" name="1,4 ммоль/л 1,4 ммоль/л" descr="1,4 ммоль/л 1,4 ммоль/л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4599048" cy="1942455"/>
            </a:xfrm>
            <a:prstGeom prst="rect">
              <a:avLst/>
            </a:prstGeom>
            <a:effectLst/>
          </p:spPr>
        </p:pic>
      </p:grpSp>
      <p:sp>
        <p:nvSpPr>
          <p:cNvPr id="1048629" name="Женщина"/>
          <p:cNvSpPr/>
          <p:nvPr/>
        </p:nvSpPr>
        <p:spPr>
          <a:xfrm>
            <a:off x="3448884" y="5211052"/>
            <a:ext cx="541921" cy="1198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chemeClr val="accent1">
              <a:satOff val="-9155"/>
              <a:lumOff val="-32673"/>
              <a:alpha val="16894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</a:defRPr>
            </a:pPr>
            <a:endParaRPr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8630" name="Мужчина"/>
          <p:cNvSpPr/>
          <p:nvPr/>
        </p:nvSpPr>
        <p:spPr>
          <a:xfrm>
            <a:off x="4099770" y="5154726"/>
            <a:ext cx="485967" cy="1311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chemeClr val="accent1">
              <a:satOff val="-9155"/>
              <a:lumOff val="-32673"/>
              <a:alpha val="16894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</a:defRPr>
            </a:pPr>
            <a:endParaRPr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8631" name="Женщина"/>
          <p:cNvSpPr/>
          <p:nvPr/>
        </p:nvSpPr>
        <p:spPr>
          <a:xfrm>
            <a:off x="7468356" y="5236173"/>
            <a:ext cx="567720" cy="1255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chemeClr val="accent1">
              <a:satOff val="-9155"/>
              <a:lumOff val="-32673"/>
              <a:alpha val="16894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</a:defRPr>
            </a:pPr>
            <a:endParaRPr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8632" name="Мужчина"/>
          <p:cNvSpPr/>
          <p:nvPr/>
        </p:nvSpPr>
        <p:spPr>
          <a:xfrm>
            <a:off x="8164830" y="5236449"/>
            <a:ext cx="465162" cy="1255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chemeClr val="accent1">
              <a:satOff val="-9155"/>
              <a:lumOff val="-32673"/>
              <a:alpha val="16894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</a:defRPr>
            </a:pPr>
            <a:endParaRPr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8633" name="32"/>
          <p:cNvSpPr/>
          <p:nvPr/>
        </p:nvSpPr>
        <p:spPr>
          <a:xfrm>
            <a:off x="3616691" y="3948512"/>
            <a:ext cx="754154" cy="669330"/>
          </a:xfrm>
          <a:prstGeom prst="ellipse">
            <a:avLst/>
          </a:prstGeom>
          <a:solidFill>
            <a:schemeClr val="accent4">
              <a:hueOff val="112711"/>
              <a:satOff val="-6790"/>
              <a:lumOff val="9859"/>
            </a:schemeClr>
          </a:solidFill>
          <a:ln>
            <a:noFill/>
          </a:ln>
          <a:effectLst/>
        </p:spPr>
        <p:txBody>
          <a:bodyPr wrap="square" lIns="25400" tIns="25400" rIns="25400" bIns="25400" numCol="1" anchor="ctr">
            <a:noAutofit/>
          </a:bodyPr>
          <a:lstStyle>
            <a:lvl1pPr algn="ctr" defTabSz="825500">
              <a:spcBef>
                <a:spcPts val="0"/>
              </a:spcBef>
              <a:defRPr sz="5000" b="1">
                <a:solidFill>
                  <a:srgbClr val="AD3E00"/>
                </a:solidFill>
              </a:defRPr>
            </a:lvl1pPr>
          </a:lstStyle>
          <a:p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33</a:t>
            </a:r>
            <a:endParaRPr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8634" name="12"/>
          <p:cNvSpPr/>
          <p:nvPr/>
        </p:nvSpPr>
        <p:spPr>
          <a:xfrm>
            <a:off x="7693723" y="3948512"/>
            <a:ext cx="691872" cy="691872"/>
          </a:xfrm>
          <a:prstGeom prst="ellipse">
            <a:avLst/>
          </a:prstGeom>
          <a:solidFill>
            <a:schemeClr val="accent4">
              <a:hueOff val="112711"/>
              <a:satOff val="-6790"/>
              <a:lumOff val="9859"/>
            </a:schemeClr>
          </a:solidFill>
          <a:ln>
            <a:noFill/>
          </a:ln>
          <a:effectLst/>
        </p:spPr>
        <p:txBody>
          <a:bodyPr wrap="square" lIns="25400" tIns="25400" rIns="25400" bIns="25400" numCol="1" anchor="ctr">
            <a:noAutofit/>
          </a:bodyPr>
          <a:lstStyle>
            <a:lvl1pPr algn="ctr" defTabSz="825500">
              <a:spcBef>
                <a:spcPts val="0"/>
              </a:spcBef>
              <a:defRPr sz="5000" b="1">
                <a:solidFill>
                  <a:srgbClr val="AD3E00"/>
                </a:solidFill>
              </a:defRPr>
            </a:lvl1pPr>
          </a:lstStyle>
          <a:p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</a:t>
            </a:r>
            <a:endParaRPr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8635" name="33"/>
          <p:cNvSpPr txBox="1"/>
          <p:nvPr/>
        </p:nvSpPr>
        <p:spPr>
          <a:xfrm>
            <a:off x="3346823" y="5413469"/>
            <a:ext cx="1130118" cy="793807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wrap="none" lIns="25400" tIns="25400" rIns="25400" bIns="25400" anchor="ctr">
            <a:spAutoFit/>
          </a:bodyPr>
          <a:lstStyle>
            <a:lvl1pPr algn="ctr">
              <a:defRPr sz="14000" b="1">
                <a:solidFill>
                  <a:srgbClr val="AD3E00"/>
                </a:solidFill>
              </a:defRPr>
            </a:lvl1pPr>
          </a:lstStyle>
          <a:p>
            <a:r>
              <a:rPr lang="ru-RU" sz="4825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73%</a:t>
            </a:r>
          </a:p>
        </p:txBody>
      </p:sp>
      <p:sp>
        <p:nvSpPr>
          <p:cNvPr id="1048636" name="11"/>
          <p:cNvSpPr txBox="1"/>
          <p:nvPr/>
        </p:nvSpPr>
        <p:spPr>
          <a:xfrm>
            <a:off x="7139204" y="5419074"/>
            <a:ext cx="1827366" cy="789960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wrap="square" lIns="25400" tIns="25400" rIns="25400" bIns="25400" anchor="ctr">
            <a:spAutoFit/>
          </a:bodyPr>
          <a:lstStyle>
            <a:lvl1pPr algn="ctr">
              <a:defRPr sz="14000" b="1">
                <a:solidFill>
                  <a:srgbClr val="AD3E00"/>
                </a:solidFill>
              </a:defRPr>
            </a:lvl1pPr>
          </a:lstStyle>
          <a:p>
            <a:r>
              <a:rPr lang="ru-RU" sz="4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Развитие осложнений ССЗ в исследованный период"/>
          <p:cNvSpPr txBox="1">
            <a:spLocks noGrp="1"/>
          </p:cNvSpPr>
          <p:nvPr>
            <p:ph type="body" sz="half" idx="1"/>
          </p:nvPr>
        </p:nvSpPr>
        <p:spPr>
          <a:xfrm>
            <a:off x="640984" y="-351917"/>
            <a:ext cx="10951019" cy="1840983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7600" spc="-76"/>
            </a:lvl1pPr>
          </a:lstStyle>
          <a:p>
            <a:r>
              <a:rPr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</a:t>
            </a:r>
            <a:r>
              <a:rPr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новных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неблагоприятных </a:t>
            </a:r>
            <a:r>
              <a:rPr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ССЗ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исходов</a:t>
            </a:r>
            <a:r>
              <a:rPr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исследованный</a:t>
            </a:r>
            <a:r>
              <a:rPr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94310" name="Tаблиц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488966"/>
              </p:ext>
            </p:extLst>
          </p:nvPr>
        </p:nvGraphicFramePr>
        <p:xfrm>
          <a:off x="681508" y="1351128"/>
          <a:ext cx="10910034" cy="3597216"/>
        </p:xfrm>
        <a:graphic>
          <a:graphicData uri="http://schemas.openxmlformats.org/drawingml/2006/table">
            <a:tbl>
              <a:tblPr firstRow="1"/>
              <a:tblGrid>
                <a:gridCol w="4779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2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1526">
                <a:tc>
                  <a:txBody>
                    <a:bodyPr/>
                    <a:lstStyle/>
                    <a:p>
                      <a:pPr algn="ctr" defTabSz="914400">
                        <a:defRPr sz="4000" b="0">
                          <a:sym typeface="Avenir Next Demi Bold"/>
                        </a:defRPr>
                      </a:pPr>
                      <a:endParaRPr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 b="0"/>
                      </a:pPr>
                      <a:r>
                        <a:rPr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venir Next Demi Bold"/>
                        </a:rPr>
                        <a:t>Пациенты, находящиеся на терапии эволокумабом</a:t>
                      </a:r>
                    </a:p>
                  </a:txBody>
                  <a:tcPr marL="25400" marR="25400" marT="25400" marB="25400" anchor="ctr" horzOverflow="overflow">
                    <a:solidFill>
                      <a:srgbClr val="DED1E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/>
                      </a:pPr>
                      <a:r>
                        <a:rPr sz="20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venir Next Demi Bold"/>
                        </a:rPr>
                        <a:t>Группа</a:t>
                      </a:r>
                      <a:r>
                        <a:rPr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venir Next Demi Bold"/>
                        </a:rPr>
                        <a:t> </a:t>
                      </a:r>
                      <a:r>
                        <a:rPr sz="20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venir Next Demi Bold"/>
                        </a:rPr>
                        <a:t>сравнения</a:t>
                      </a:r>
                      <a:endParaRPr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venir Next Demi Bold"/>
                      </a:endParaRPr>
                    </a:p>
                  </a:txBody>
                  <a:tcPr marL="25400" marR="25400" marT="25400" marB="25400" anchor="ctr" horzOverflow="overflow">
                    <a:solidFill>
                      <a:srgbClr val="D3D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4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000" b="1">
                          <a:solidFill>
                            <a:schemeClr val="accent6">
                              <a:hueOff val="-107064"/>
                              <a:satOff val="-5619"/>
                              <a:lumOff val="-3344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ИМ</a:t>
                      </a:r>
                    </a:p>
                  </a:txBody>
                  <a:tcPr marL="25400" marR="25400" marT="25400" marB="25400" anchor="ctr" horzOverflow="overflow">
                    <a:solidFill>
                      <a:srgbClr val="FFF2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2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sz="2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/44 (2,3%)</a:t>
                      </a:r>
                    </a:p>
                  </a:txBody>
                  <a:tcPr marL="25400" marR="25400" marT="25400" marB="25400" anchor="ctr" horzOverflow="overflow">
                    <a:solidFill>
                      <a:srgbClr val="DED1E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2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sz="2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/44 (27,3%)</a:t>
                      </a:r>
                    </a:p>
                  </a:txBody>
                  <a:tcPr marL="25400" marR="25400" marT="25400" marB="25400" anchor="ctr" horzOverflow="overflow">
                    <a:solidFill>
                      <a:srgbClr val="D3D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4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2000" b="1" dirty="0">
                          <a:solidFill>
                            <a:schemeClr val="accent6">
                              <a:hueOff val="-107064"/>
                              <a:satOff val="-5619"/>
                              <a:lumOff val="-3344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Ишемический инсульт</a:t>
                      </a:r>
                    </a:p>
                    <a:p>
                      <a:pPr algn="ctr" defTabSz="914400">
                        <a:defRPr sz="1800"/>
                      </a:pPr>
                      <a:endParaRPr sz="2000" b="1" dirty="0">
                        <a:solidFill>
                          <a:schemeClr val="accent6">
                            <a:hueOff val="-107064"/>
                            <a:satOff val="-5619"/>
                            <a:lumOff val="-3344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400" marR="25400" marT="25400" marB="25400" anchor="ctr" horzOverflow="overflow">
                    <a:solidFill>
                      <a:srgbClr val="FFF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2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 defTabSz="914400">
                        <a:defRPr sz="1800"/>
                      </a:pPr>
                      <a:endParaRPr sz="25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400" marR="25400" marT="25400" marB="25400" anchor="ctr" horzOverflow="overflow">
                    <a:solidFill>
                      <a:srgbClr val="DED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2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1/44 (2,3%)</a:t>
                      </a:r>
                    </a:p>
                    <a:p>
                      <a:pPr algn="ctr" defTabSz="914400">
                        <a:defRPr sz="1800"/>
                      </a:pPr>
                      <a:endParaRPr sz="25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400" marR="25400" marT="25400" marB="25400" anchor="ctr" horzOverflow="overflow">
                    <a:solidFill>
                      <a:srgbClr val="D3D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93524"/>
                  </a:ext>
                </a:extLst>
              </a:tr>
              <a:tr h="7964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2000" b="1" dirty="0">
                          <a:solidFill>
                            <a:schemeClr val="accent6">
                              <a:hueOff val="-107064"/>
                              <a:satOff val="-5619"/>
                              <a:lumOff val="-3344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Сердечно-сосудистая смертность</a:t>
                      </a:r>
                      <a:endParaRPr sz="2000" b="1" dirty="0">
                        <a:solidFill>
                          <a:schemeClr val="accent6">
                            <a:hueOff val="-107064"/>
                            <a:satOff val="-5619"/>
                            <a:lumOff val="-3344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400" marR="25400" marT="25400" marB="25400" anchor="ctr" horzOverflow="overflow">
                    <a:solidFill>
                      <a:srgbClr val="FFF2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2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25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400" marR="25400" marT="25400" marB="25400" anchor="ctr" horzOverflow="overflow">
                    <a:solidFill>
                      <a:srgbClr val="DED1E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2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25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400" marR="25400" marT="25400" marB="25400" anchor="ctr" horzOverflow="overflow">
                    <a:solidFill>
                      <a:srgbClr val="D3D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071AD03-B24C-F229-B858-DB473B14D87A}"/>
              </a:ext>
            </a:extLst>
          </p:cNvPr>
          <p:cNvSpPr txBox="1"/>
          <p:nvPr/>
        </p:nvSpPr>
        <p:spPr>
          <a:xfrm>
            <a:off x="681046" y="4912013"/>
            <a:ext cx="10951019" cy="92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ru-RU" sz="1800" b="1" dirty="0">
                <a:solidFill>
                  <a:srgbClr val="6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достоверно развитие основного комбинированного сердечно-сосудистого исхода (инфаркта, инсульта, сердечно-сосудистой смертности) снизился на фоне приёма </a:t>
            </a:r>
            <a:r>
              <a:rPr lang="ru-RU" sz="1800" b="1" dirty="0" err="1">
                <a:solidFill>
                  <a:srgbClr val="6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эволокумаба</a:t>
            </a:r>
            <a:r>
              <a:rPr lang="ru-RU" sz="1800" b="1" dirty="0">
                <a:solidFill>
                  <a:srgbClr val="6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50% 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A01C3-477D-526B-0E86-E9E7DE03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868" y="165470"/>
            <a:ext cx="10515600" cy="77946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800000"/>
                </a:solidFill>
                <a:latin typeface="Times New Roman"/>
                <a:cs typeface="Times New Roman"/>
              </a:rPr>
              <a:t>Для пациентов с сахарным диабетом и ожирением. </a:t>
            </a:r>
            <a:br>
              <a:rPr lang="ru-RU" sz="2000" dirty="0">
                <a:solidFill>
                  <a:srgbClr val="800000"/>
                </a:solidFill>
                <a:latin typeface="Times New Roman"/>
                <a:cs typeface="Times New Roman"/>
              </a:rPr>
            </a:br>
            <a:r>
              <a:rPr lang="ru-RU" sz="2000" b="1" dirty="0">
                <a:solidFill>
                  <a:srgbClr val="680001"/>
                </a:solidFill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ПРЕИМУЩЕСТВА ОБУЧЕНИЯ В ШКОЛЕ ДИАБЕТА: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D9465-8C13-FBEA-FF70-09E25903D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2" y="1572440"/>
            <a:ext cx="11324536" cy="4973638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повышение уровня знаний о сахарном диабете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обучение самоконтролю, в том числе использованию новейших технологий (непрерывное мониторирование глюкозы, флэш-мониторинг, анализ результатов)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разбор особенностей питания у пациентов с сахарным диабетом, с ожирением и другими метаболическими нарушениями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ответы на вопросы о мерах профилактики осложнений сахарного диабета и сердечно сосудистых осложнений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мастер-классы, направленные на усвоение технических навыков и навыков принятия решений для контроля сахарного диабета</a:t>
            </a:r>
          </a:p>
          <a:p>
            <a:pPr>
              <a:buFont typeface="Wingdings" pitchFamily="2" charset="2"/>
              <a:buChar char="ü"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2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50BF54A0-2B7E-C74D-6F8F-7B668B971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953708"/>
              </p:ext>
            </p:extLst>
          </p:nvPr>
        </p:nvGraphicFramePr>
        <p:xfrm>
          <a:off x="4454556" y="1352674"/>
          <a:ext cx="7390700" cy="550532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390700">
                  <a:extLst>
                    <a:ext uri="{9D8B030D-6E8A-4147-A177-3AD203B41FA5}">
                      <a16:colId xmlns:a16="http://schemas.microsoft.com/office/drawing/2014/main" val="340284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 гипоталамо-гипофизарной системы</a:t>
                      </a:r>
                      <a:r>
                        <a:rPr lang="ru-RU" sz="1800" cap="all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665611"/>
                  </a:ext>
                </a:extLst>
              </a:tr>
              <a:tr h="567566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</a:t>
                      </a:r>
                      <a:r>
                        <a:rPr lang="en-US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надпочечников</a:t>
                      </a:r>
                      <a:r>
                        <a:rPr lang="en-US" sz="1800" cap="all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986883"/>
                  </a:ext>
                </a:extLst>
              </a:tr>
              <a:tr h="567566">
                <a:tc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Сахарный диабет и другие типы нарушения толерантности к глюкозе 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422178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Заболевания щитовидной железы 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544322"/>
                  </a:ext>
                </a:extLst>
              </a:tr>
              <a:tr h="567566">
                <a:tc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 околощитовидных желез</a:t>
                      </a:r>
                      <a:r>
                        <a:rPr lang="ru-RU" sz="1800" cap="all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198211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Ожирение</a:t>
                      </a:r>
                      <a:r>
                        <a:rPr lang="en-US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731690"/>
                  </a:ext>
                </a:extLst>
              </a:tr>
              <a:tr h="1513509">
                <a:tc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Эндокринная патология половых желез 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Эндокринные опухоли желудочно-кишечного тракта и  поджелудочной железы                                                                             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Неотложная</a:t>
                      </a:r>
                      <a:r>
                        <a:rPr lang="en-US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эндокринология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	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028067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9F21BD-BE2C-0C2D-882E-E22FC4B4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99" t="11528" r="25749"/>
          <a:stretch/>
        </p:blipFill>
        <p:spPr>
          <a:xfrm>
            <a:off x="58725" y="1883040"/>
            <a:ext cx="3775044" cy="47484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F314A8-343F-9B74-EB39-9092904A6ACE}"/>
              </a:ext>
            </a:extLst>
          </p:cNvPr>
          <p:cNvSpPr txBox="1"/>
          <p:nvPr/>
        </p:nvSpPr>
        <p:spPr>
          <a:xfrm>
            <a:off x="3171039" y="394283"/>
            <a:ext cx="433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ЭНДОКРИНОЛОГИЯ</a:t>
            </a:r>
          </a:p>
        </p:txBody>
      </p:sp>
    </p:spTree>
    <p:extLst>
      <p:ext uri="{BB962C8B-B14F-4D97-AF65-F5344CB8AC3E}">
        <p14:creationId xmlns:p14="http://schemas.microsoft.com/office/powerpoint/2010/main" val="218236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C38EB9-D74F-DE6E-EE59-C1305C2BC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D1A558-FA78-EF47-AAD0-93E62ABFC454}" type="slidenum">
              <a:rPr lang="fr-FR" altLang="ru-KZ" smtClean="0"/>
              <a:pPr/>
              <a:t>20</a:t>
            </a:fld>
            <a:endParaRPr lang="fr-FR" altLang="ru-K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8A451-448F-8DA9-1FEC-07A48FBAC68E}"/>
              </a:ext>
            </a:extLst>
          </p:cNvPr>
          <p:cNvSpPr txBox="1"/>
          <p:nvPr/>
        </p:nvSpPr>
        <p:spPr>
          <a:xfrm>
            <a:off x="0" y="149225"/>
            <a:ext cx="1209191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4042A0-8D8F-6160-E2D8-FA23D1465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46" y="1115660"/>
            <a:ext cx="8366078" cy="51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2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430" y="55303"/>
            <a:ext cx="5811840" cy="117957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00000"/>
                </a:solidFill>
                <a:latin typeface="Times New Roman"/>
                <a:cs typeface="Times New Roman"/>
              </a:rPr>
              <a:t>Когда мы начинаем говорить о метаболическом синдроме?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456" y="1352308"/>
            <a:ext cx="6419088" cy="4502013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признак: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(абдоминальный) тип ожирения – окружность талии (ОТ)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80 см у женщин и более 94 см у мужчин.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критерии: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артериальная гипертония (АД ≥ 140/90 мм рт. ст.)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триглицеридов (≥ 1,7 ммоль/л)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ХС ЛПВП (&lt;1,0 ммоль/л у мужчин; &lt;1,2 ммоль/л у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нарушенная толерантность к глюкозе (НТГ) - повышенный уровень глюкозы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плазмы через 2 ч после нагрузки 75 г безводной глюкозы при ПГТТ ≥ 7.8 и &lt;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11.1 ммоль/л, при условии, что уровень глюкозы плазмы натощак составляет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7.0 ммоль/л.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нарушенная гликемия натощак (НГН) - повышенный уровень глюкозы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плазмы натощак ≥ 6.1 и &lt; 7.0 ммоль/л, при условии, что глюкоза плазмы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2 ч при ПГТТ составляет менее 7.8 ммоль/л.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комбинированное нарушение НГН/НТГ - повышенный уровень глюкозы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плазмы натощак ≥ 6.1 и &lt; 7.0 ммоль/л в сочетании с глюкозой плазмы через 2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 при ПГТТ ≥ 7.8 и &lt; 11.1 ммоль/л.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Достоверным МС считается при наличии 3 критериев: 1 основного и 2 дополнительных.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5EC24C-D4E1-9344-8C34-1E841B8D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969074" y="-3154649"/>
            <a:ext cx="3723542" cy="6419904"/>
          </a:xfrm>
          <a:prstGeom prst="rect">
            <a:avLst/>
          </a:prstGeom>
          <a:effectLst/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D7F287C0-4BE8-660B-0010-0FD8FEFC9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7"/>
          <a:stretch/>
        </p:blipFill>
        <p:spPr bwMode="auto">
          <a:xfrm>
            <a:off x="6475270" y="202028"/>
            <a:ext cx="5330825" cy="372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764240-5646-0E40-B361-FE286185C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921" y="4072296"/>
            <a:ext cx="4049772" cy="269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8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8555" y="44624"/>
            <a:ext cx="1006408" cy="33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0671" y="659666"/>
            <a:ext cx="4655840" cy="623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6318426" y="2060848"/>
            <a:ext cx="2784309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err="1">
                <a:solidFill>
                  <a:schemeClr val="tx2"/>
                </a:solidFill>
              </a:rPr>
              <a:t>Гиперхолистеринемия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339" y="0"/>
            <a:ext cx="1219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Times New Roman"/>
                <a:cs typeface="Times New Roman"/>
              </a:rPr>
              <a:t>Заболевания, ассоциированные с ожирением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4437" y="744960"/>
            <a:ext cx="1381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Головные боли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4437" y="1052737"/>
            <a:ext cx="102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Депрессии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3450" y="1393032"/>
            <a:ext cx="2482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Внутричерепная гипертензия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4436" y="1700809"/>
            <a:ext cx="2662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Синдром </a:t>
            </a:r>
            <a:r>
              <a:rPr lang="ru-RU" sz="1400" b="1" dirty="0" err="1">
                <a:solidFill>
                  <a:schemeClr val="tx2"/>
                </a:solidFill>
              </a:rPr>
              <a:t>обструктивного</a:t>
            </a:r>
            <a:r>
              <a:rPr lang="ru-RU" sz="1400" b="1" dirty="0">
                <a:solidFill>
                  <a:schemeClr val="tx2"/>
                </a:solidFill>
              </a:rPr>
              <a:t> апноэ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4436" y="2329136"/>
            <a:ext cx="668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Астма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4436" y="2852937"/>
            <a:ext cx="339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Неалкогольная жировая болезнь печени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4436" y="3481264"/>
            <a:ext cx="554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ГЭРБ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14436" y="4129336"/>
            <a:ext cx="596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СПКЯ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14436" y="4509121"/>
            <a:ext cx="3003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Недержание мочи при напряжении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4436" y="4797153"/>
            <a:ext cx="4378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>
                <a:solidFill>
                  <a:schemeClr val="tx2"/>
                </a:solidFill>
              </a:rPr>
              <a:t>Остеоартроз</a:t>
            </a:r>
            <a:r>
              <a:rPr lang="ru-RU" sz="1400" b="1" dirty="0">
                <a:solidFill>
                  <a:schemeClr val="tx2"/>
                </a:solidFill>
              </a:rPr>
              <a:t> / дегенеративные заболевания суставов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14436" y="5085185"/>
            <a:ext cx="2447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Варикозное расширение вен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4437" y="5445225"/>
            <a:ext cx="83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Подагра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18426" y="2636912"/>
            <a:ext cx="2784309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2"/>
                </a:solidFill>
              </a:rPr>
              <a:t>Гипертензия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18426" y="3212976"/>
            <a:ext cx="3072341" cy="2880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2"/>
                </a:solidFill>
              </a:rPr>
              <a:t>Метаболический синдром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18426" y="3861048"/>
            <a:ext cx="2784309" cy="2880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2"/>
                </a:solidFill>
              </a:rPr>
              <a:t>СД 2 типа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04512" y="116632"/>
            <a:ext cx="134414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669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вода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672064" y="874455"/>
            <a:ext cx="5039883" cy="2520280"/>
          </a:xfrm>
          <a:prstGeom prst="round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Определение состава тела для оценки характера ожирения и подбора индивидуальной терапии  С </a:t>
            </a:r>
            <a:r>
              <a:rPr lang="ru-RU"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помощью метода б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иоимпедансометрии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68075" y="874456"/>
            <a:ext cx="51358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Количество жидкости в организме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Индекс массы тела.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Скорость основного обмена.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Активная клеточная масса.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Мышечная масса.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Костная масса.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Жировая масса.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6086" name="Picture 6" descr="Биоимпедансометрия как проводитс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6054" y="3645025"/>
            <a:ext cx="5376597" cy="2838845"/>
          </a:xfrm>
          <a:prstGeom prst="rect">
            <a:avLst/>
          </a:prstGeom>
          <a:noFill/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777DDC-3860-4A41-8241-8DB24E8CD555}"/>
              </a:ext>
            </a:extLst>
          </p:cNvPr>
          <p:cNvGrpSpPr/>
          <p:nvPr/>
        </p:nvGrpSpPr>
        <p:grpSpPr>
          <a:xfrm>
            <a:off x="239349" y="874455"/>
            <a:ext cx="6288699" cy="5472609"/>
            <a:chOff x="-1" y="1268760"/>
            <a:chExt cx="7152118" cy="5472609"/>
          </a:xfrm>
        </p:grpSpPr>
        <p:pic>
          <p:nvPicPr>
            <p:cNvPr id="4" name="Picture 5" descr="http://static1.squarespace.com/static/50f14d35e4b0d70ab5fc4f24/t/53f2f5e8e4b019f651329ddd/1408431593084/">
              <a:extLst>
                <a:ext uri="{FF2B5EF4-FFF2-40B4-BE49-F238E27FC236}">
                  <a16:creationId xmlns:a16="http://schemas.microsoft.com/office/drawing/2014/main" id="{24E38185-84A0-7732-ED35-36F805342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" y="1484784"/>
              <a:ext cx="4597652" cy="5079995"/>
            </a:xfrm>
            <a:prstGeom prst="rect">
              <a:avLst/>
            </a:prstGeom>
            <a:noFill/>
          </p:spPr>
        </p:pic>
        <p:pic>
          <p:nvPicPr>
            <p:cNvPr id="8" name="Picture 7" descr="http://vignette1.wikia.nocookie.net/streetfighter/images/2/28/Honda.png/revision/latest?cb=20140117011859&amp;path-prefix=pt-br">
              <a:extLst>
                <a:ext uri="{FF2B5EF4-FFF2-40B4-BE49-F238E27FC236}">
                  <a16:creationId xmlns:a16="http://schemas.microsoft.com/office/drawing/2014/main" id="{5F0C63AB-306F-7F3B-E0EB-A679D5FF4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695733" y="1844824"/>
              <a:ext cx="3456384" cy="4850350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BACC34-08EE-50E0-1732-83CE0324608E}"/>
                </a:ext>
              </a:extLst>
            </p:cNvPr>
            <p:cNvSpPr txBox="1"/>
            <p:nvPr/>
          </p:nvSpPr>
          <p:spPr>
            <a:xfrm>
              <a:off x="4271797" y="1412776"/>
              <a:ext cx="22789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Рост: 185. Вес: 137.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2D355773-9C0C-3EEE-060B-E9470B3323C0}"/>
                </a:ext>
              </a:extLst>
            </p:cNvPr>
            <p:cNvSpPr/>
            <p:nvPr/>
          </p:nvSpPr>
          <p:spPr>
            <a:xfrm>
              <a:off x="4079776" y="6279704"/>
              <a:ext cx="15824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/>
                <a:t>ИМТ 40.03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3DE425E6-1399-D11E-4FE4-3AA1B986F275}"/>
                </a:ext>
              </a:extLst>
            </p:cNvPr>
            <p:cNvSpPr/>
            <p:nvPr/>
          </p:nvSpPr>
          <p:spPr>
            <a:xfrm>
              <a:off x="527381" y="1268760"/>
              <a:ext cx="22789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/>
                <a:t>Рост: 214. Вес: 181.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88007E2D-BB11-AF3D-ACB0-3A9E055180CE}"/>
                </a:ext>
              </a:extLst>
            </p:cNvPr>
            <p:cNvSpPr/>
            <p:nvPr/>
          </p:nvSpPr>
          <p:spPr>
            <a:xfrm>
              <a:off x="623392" y="6279704"/>
              <a:ext cx="15824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/>
                <a:t>ИМТ 39.52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73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3334" y="1745956"/>
          <a:ext cx="11345332" cy="4319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3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7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dirty="0" err="1"/>
                        <a:t>Сибутрамин</a:t>
                      </a:r>
                      <a:endParaRPr lang="ru-RU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dirty="0" err="1"/>
                        <a:t>Орлистат</a:t>
                      </a:r>
                      <a:endParaRPr lang="ru-RU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dirty="0" err="1"/>
                        <a:t>Лирглютид</a:t>
                      </a:r>
                      <a:r>
                        <a:rPr lang="ru-RU" sz="1900" dirty="0"/>
                        <a:t> 3,0 (</a:t>
                      </a:r>
                      <a:r>
                        <a:rPr lang="ru-RU" sz="1900" dirty="0" err="1"/>
                        <a:t>Саксенда</a:t>
                      </a:r>
                      <a:r>
                        <a:rPr lang="ru-RU" sz="1900" dirty="0"/>
                        <a:t>, </a:t>
                      </a:r>
                      <a:r>
                        <a:rPr lang="ru-RU" sz="1900" dirty="0" err="1"/>
                        <a:t>Энлигрия</a:t>
                      </a:r>
                      <a:r>
                        <a:rPr lang="ru-RU" sz="1900" dirty="0"/>
                        <a:t>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r>
                        <a:rPr lang="ru-RU" sz="1500" dirty="0"/>
                        <a:t>Механизм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Центрального</a:t>
                      </a:r>
                      <a:r>
                        <a:rPr lang="ru-RU" sz="1500" baseline="0" dirty="0"/>
                        <a:t> действия, подавляет аппетит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Нарушает всасывание</a:t>
                      </a:r>
                      <a:r>
                        <a:rPr lang="ru-RU" sz="1500" baseline="0" dirty="0"/>
                        <a:t> жиров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Центрального</a:t>
                      </a:r>
                      <a:r>
                        <a:rPr lang="ru-RU" sz="1500" baseline="0" dirty="0"/>
                        <a:t> действия, подавляет аппетит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r>
                        <a:rPr lang="ru-RU" sz="1500" dirty="0"/>
                        <a:t>Регистрация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Запрещен в ЕС и США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Зарегистрирован во всем мире,</a:t>
                      </a:r>
                      <a:r>
                        <a:rPr lang="ru-RU" sz="1500" baseline="0" dirty="0"/>
                        <a:t> много </a:t>
                      </a:r>
                      <a:r>
                        <a:rPr lang="ru-RU" sz="1500" baseline="0" dirty="0" err="1"/>
                        <a:t>дженериков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i="0" dirty="0"/>
                        <a:t>Зарегистрирована во всем мире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r>
                        <a:rPr lang="ru-RU" sz="1500" dirty="0"/>
                        <a:t>Безопасность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Повышение риска ИМ и инсультов </a:t>
                      </a:r>
                      <a:r>
                        <a:rPr lang="en-US" sz="1500" dirty="0"/>
                        <a:t>*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Может</a:t>
                      </a:r>
                      <a:r>
                        <a:rPr lang="ru-RU" sz="1500" baseline="0" dirty="0"/>
                        <a:t> быть нарушено всасывание некоторых жирорастворимых витаминов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dirty="0"/>
                        <a:t>нет больших проблем, большой опыт применения </a:t>
                      </a:r>
                      <a:r>
                        <a:rPr lang="ru-RU" sz="1600" dirty="0" err="1"/>
                        <a:t>лираглутида</a:t>
                      </a:r>
                      <a:r>
                        <a:rPr lang="ru-RU" sz="1600" dirty="0"/>
                        <a:t> при СД2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r>
                        <a:rPr lang="ru-RU" sz="1500" dirty="0"/>
                        <a:t>Макс</a:t>
                      </a:r>
                    </a:p>
                    <a:p>
                      <a:r>
                        <a:rPr lang="ru-RU" sz="1500" baseline="0" dirty="0"/>
                        <a:t>период терапии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2 года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Длительная терапия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Длительная терапия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r>
                        <a:rPr lang="ru-RU" sz="1500" dirty="0"/>
                        <a:t>Нежелательные явления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Тахикардия, повышение АД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Вздутие, жидкий стул, маслянистые выделения</a:t>
                      </a:r>
                      <a:r>
                        <a:rPr lang="ru-RU" sz="1500" baseline="0" dirty="0"/>
                        <a:t> 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Небольшая</a:t>
                      </a:r>
                      <a:r>
                        <a:rPr lang="ru-RU" sz="1500" baseline="0" dirty="0"/>
                        <a:t> тошнота у 30-40% пациентов на старте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ru-RU" sz="1500" dirty="0"/>
                        <a:t>АД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Повышение АД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Нет влияния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Снижение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Times New Roman"/>
                <a:cs typeface="Times New Roman"/>
              </a:rPr>
              <a:t>Препараты для терапии ожирения зарегистрированные на территории РФ </a:t>
            </a:r>
          </a:p>
        </p:txBody>
      </p:sp>
    </p:spTree>
    <p:extLst>
      <p:ext uri="{BB962C8B-B14F-4D97-AF65-F5344CB8AC3E}">
        <p14:creationId xmlns:p14="http://schemas.microsoft.com/office/powerpoint/2010/main" val="28901320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739946"/>
              </p:ext>
            </p:extLst>
          </p:nvPr>
        </p:nvGraphicFramePr>
        <p:xfrm>
          <a:off x="0" y="1707583"/>
          <a:ext cx="11772936" cy="4606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9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9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8912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err="1"/>
                        <a:t>Метформин</a:t>
                      </a:r>
                      <a:r>
                        <a:rPr lang="ru-RU" sz="1900" baseline="0" dirty="0"/>
                        <a:t> (</a:t>
                      </a:r>
                      <a:r>
                        <a:rPr lang="ru-RU" sz="1900" baseline="0" dirty="0" err="1"/>
                        <a:t>Глюкофаж-лонг</a:t>
                      </a:r>
                      <a:r>
                        <a:rPr lang="ru-RU" sz="1900" baseline="0" dirty="0"/>
                        <a:t>)</a:t>
                      </a:r>
                      <a:endParaRPr lang="ru-RU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dirty="0" err="1"/>
                        <a:t>Лираглютид</a:t>
                      </a:r>
                      <a:r>
                        <a:rPr lang="ru-RU" sz="1900" baseline="0" dirty="0"/>
                        <a:t> 3,0 (</a:t>
                      </a:r>
                      <a:r>
                        <a:rPr lang="ru-RU" sz="1900" dirty="0" err="1"/>
                        <a:t>Саксенда,Энлигрия</a:t>
                      </a:r>
                      <a:r>
                        <a:rPr lang="ru-RU" sz="1900" dirty="0"/>
                        <a:t>)</a:t>
                      </a:r>
                    </a:p>
                  </a:txBody>
                  <a:tcPr marL="121920" marR="121920" marT="60960" marB="60960"/>
                </a:tc>
                <a:tc rowSpan="6"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r>
                        <a:rPr lang="ru-RU" sz="1500" dirty="0"/>
                        <a:t>Механизм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Снижение</a:t>
                      </a:r>
                      <a:r>
                        <a:rPr lang="ru-RU" sz="1500" baseline="0" dirty="0"/>
                        <a:t> продукции глюкозы печенью, снижение  </a:t>
                      </a:r>
                      <a:r>
                        <a:rPr lang="ru-RU" sz="1500" baseline="0" dirty="0" err="1"/>
                        <a:t>инсулинорезистентности</a:t>
                      </a:r>
                      <a:r>
                        <a:rPr lang="ru-RU" sz="1500" baseline="0" dirty="0"/>
                        <a:t> жировой и мышечной ткани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Центрального</a:t>
                      </a:r>
                      <a:r>
                        <a:rPr lang="ru-RU" sz="1500" baseline="0" dirty="0"/>
                        <a:t> действия, подавляет аппетит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 vMerge="1">
                  <a:txBody>
                    <a:bodyPr/>
                    <a:lstStyle/>
                    <a:p>
                      <a:r>
                        <a:rPr lang="ru-RU" sz="1500" dirty="0"/>
                        <a:t>Замедление всасывания углеводов в кишечнике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ru-RU" sz="1500" dirty="0"/>
                        <a:t>Регистрация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Зарегистрирован во всем мире,</a:t>
                      </a:r>
                      <a:r>
                        <a:rPr lang="ru-RU" sz="1500" baseline="0" dirty="0"/>
                        <a:t> много </a:t>
                      </a:r>
                      <a:r>
                        <a:rPr lang="ru-RU" sz="1500" baseline="0" dirty="0" err="1"/>
                        <a:t>дженериков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i="0" dirty="0"/>
                        <a:t>Зарегистрирована во всем мире</a:t>
                      </a:r>
                    </a:p>
                  </a:txBody>
                  <a:tcPr marL="121920" marR="121920" marT="60960" marB="60960"/>
                </a:tc>
                <a:tc vMerge="1">
                  <a:txBody>
                    <a:bodyPr/>
                    <a:lstStyle/>
                    <a:p>
                      <a:r>
                        <a:rPr lang="ru-RU" sz="1500" i="0" dirty="0"/>
                        <a:t>Зарегистрирована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ru-RU" sz="1500" dirty="0"/>
                        <a:t>Безопасность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Нет больших проблем,</a:t>
                      </a:r>
                      <a:r>
                        <a:rPr lang="ru-RU" sz="1500" baseline="0" dirty="0"/>
                        <a:t> большой опыт </a:t>
                      </a:r>
                      <a:r>
                        <a:rPr lang="ru-RU" sz="1500" baseline="0" dirty="0" err="1"/>
                        <a:t>применеия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dirty="0"/>
                        <a:t>нет больших проблем, большой опыт применения </a:t>
                      </a:r>
                      <a:r>
                        <a:rPr lang="ru-RU" sz="1600" dirty="0" err="1"/>
                        <a:t>лираглутида</a:t>
                      </a:r>
                      <a:r>
                        <a:rPr lang="ru-RU" sz="1600" dirty="0"/>
                        <a:t> при СД2 </a:t>
                      </a:r>
                    </a:p>
                  </a:txBody>
                  <a:tcPr marL="121920" marR="121920" marT="60960" marB="60960"/>
                </a:tc>
                <a:tc vMerge="1">
                  <a:txBody>
                    <a:bodyPr/>
                    <a:lstStyle/>
                    <a:p>
                      <a:pPr lvl="0"/>
                      <a:endParaRPr lang="ru-RU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ru-RU" sz="1500" dirty="0"/>
                        <a:t>Макс</a:t>
                      </a:r>
                    </a:p>
                    <a:p>
                      <a:r>
                        <a:rPr lang="ru-RU" sz="1500" baseline="0" dirty="0"/>
                        <a:t>период терапии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Длительная терапия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Длительная терапия</a:t>
                      </a:r>
                    </a:p>
                  </a:txBody>
                  <a:tcPr marL="121920" marR="121920" marT="60960" marB="60960"/>
                </a:tc>
                <a:tc vMerge="1">
                  <a:txBody>
                    <a:bodyPr/>
                    <a:lstStyle/>
                    <a:p>
                      <a:r>
                        <a:rPr lang="ru-RU" sz="1500" dirty="0"/>
                        <a:t>Длительная терапия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ru-RU" sz="1500" dirty="0"/>
                        <a:t>Нежелательные явления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ЖКТ</a:t>
                      </a:r>
                      <a:r>
                        <a:rPr lang="ru-RU" sz="1500" baseline="0" dirty="0"/>
                        <a:t> дискомфорт, риск развития </a:t>
                      </a:r>
                      <a:r>
                        <a:rPr lang="ru-RU" sz="1500" baseline="0" dirty="0" err="1"/>
                        <a:t>лактатацидоза</a:t>
                      </a:r>
                      <a:r>
                        <a:rPr lang="ru-RU" sz="1500" baseline="0" dirty="0"/>
                        <a:t>, дефицита вит В12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Небольшая</a:t>
                      </a:r>
                      <a:r>
                        <a:rPr lang="ru-RU" sz="1500" baseline="0" dirty="0"/>
                        <a:t> тошнота у 30-40% пациентов на старте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 vMerge="1">
                  <a:txBody>
                    <a:bodyPr/>
                    <a:lstStyle/>
                    <a:p>
                      <a:r>
                        <a:rPr lang="ru-RU" sz="1500" dirty="0"/>
                        <a:t>ЖКТ дискомфорт, метеоризм, повышение</a:t>
                      </a:r>
                      <a:r>
                        <a:rPr lang="ru-RU" sz="1500" baseline="0" dirty="0"/>
                        <a:t> </a:t>
                      </a:r>
                      <a:r>
                        <a:rPr lang="ru-RU" sz="1500" baseline="0" dirty="0" err="1"/>
                        <a:t>трансаминаз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7848" y="361249"/>
            <a:ext cx="11347200" cy="52188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Times New Roman"/>
                <a:cs typeface="Times New Roman"/>
              </a:rPr>
              <a:t>Препараты для терапии </a:t>
            </a:r>
            <a:r>
              <a:rPr lang="ru-RU" sz="3200" b="1" dirty="0" err="1">
                <a:solidFill>
                  <a:srgbClr val="800000"/>
                </a:solidFill>
                <a:latin typeface="Times New Roman"/>
                <a:cs typeface="Times New Roman"/>
              </a:rPr>
              <a:t>предиабета</a:t>
            </a:r>
            <a:r>
              <a:rPr lang="ru-RU" sz="3200" b="1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br>
              <a:rPr lang="ru-RU" sz="3200" b="1" dirty="0">
                <a:solidFill>
                  <a:srgbClr val="800000"/>
                </a:solidFill>
                <a:latin typeface="Times New Roman"/>
                <a:cs typeface="Times New Roman"/>
              </a:rPr>
            </a:br>
            <a:r>
              <a:rPr lang="ru-RU" sz="3200" b="1" dirty="0">
                <a:solidFill>
                  <a:srgbClr val="800000"/>
                </a:solidFill>
                <a:latin typeface="Times New Roman"/>
                <a:cs typeface="Times New Roman"/>
              </a:rPr>
              <a:t>зарегистрированные на территории РФ 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6EDC0DA3-325B-4704-87A4-D088C4D6F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" y="0"/>
            <a:ext cx="1583499" cy="176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635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EAB569C-92E9-48E5-BB0D-5F1DE4D288DA}"/>
              </a:ext>
            </a:extLst>
          </p:cNvPr>
          <p:cNvSpPr txBox="1">
            <a:spLocks/>
          </p:cNvSpPr>
          <p:nvPr/>
        </p:nvSpPr>
        <p:spPr>
          <a:xfrm>
            <a:off x="619076" y="916575"/>
            <a:ext cx="11095615" cy="914399"/>
          </a:xfrm>
          <a:prstGeom prst="rect">
            <a:avLst/>
          </a:prstGeom>
        </p:spPr>
        <p:txBody>
          <a:bodyPr/>
          <a:lstStyle>
            <a:lvl1pPr marL="177800" indent="-1778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lvl2pPr marL="450850" indent="-273050" algn="l" defTabSz="36195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–"/>
              <a:tabLst>
                <a:tab pos="450850" algn="l"/>
              </a:tabLst>
              <a:defRPr sz="18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2pPr>
            <a:lvl3pPr marL="628650" indent="-177800" algn="l" defTabSz="4572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tabLst>
                <a:tab pos="628650" algn="l"/>
              </a:tabLst>
              <a:defRPr sz="16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3pPr>
            <a:lvl4pPr marL="895350" indent="-266700" algn="l" defTabSz="4572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/>
              <a:buChar char="–"/>
              <a:defRPr sz="16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4pPr>
            <a:lvl5pPr marL="1079500" indent="-184150" algn="l" defTabSz="4572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/>
              <a:buChar char="»"/>
              <a:tabLst>
                <a:tab pos="1346200" algn="l"/>
              </a:tabLst>
              <a:defRPr sz="14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6482C3"/>
              </a:buClr>
              <a:buSzTx/>
              <a:buFont typeface="Arial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FF7CDB-DAD0-4D14-9E62-87969F401BB1}"/>
              </a:ext>
            </a:extLst>
          </p:cNvPr>
          <p:cNvGrpSpPr/>
          <p:nvPr/>
        </p:nvGrpSpPr>
        <p:grpSpPr>
          <a:xfrm>
            <a:off x="406163" y="2950521"/>
            <a:ext cx="11249895" cy="1274898"/>
            <a:chOff x="-113335" y="3435754"/>
            <a:chExt cx="11249895" cy="12748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DE43F27-2517-4008-A886-9943EBB87ADE}"/>
                </a:ext>
              </a:extLst>
            </p:cNvPr>
            <p:cNvGrpSpPr/>
            <p:nvPr/>
          </p:nvGrpSpPr>
          <p:grpSpPr>
            <a:xfrm>
              <a:off x="1306592" y="3461230"/>
              <a:ext cx="9829968" cy="903862"/>
              <a:chOff x="1306592" y="3461230"/>
              <a:chExt cx="9829968" cy="903862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39F640CA-7EE2-4264-B1C8-BB5801370B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5495" y="4189740"/>
                <a:ext cx="4201065" cy="0"/>
              </a:xfrm>
              <a:prstGeom prst="line">
                <a:avLst/>
              </a:prstGeom>
              <a:ln w="66675">
                <a:solidFill>
                  <a:schemeClr val="tx2"/>
                </a:solidFill>
                <a:prstDash val="sysDot"/>
                <a:headEnd type="triangl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0C2AC05-F139-45BC-BD3D-1D5A71A8208D}"/>
                  </a:ext>
                </a:extLst>
              </p:cNvPr>
              <p:cNvSpPr txBox="1"/>
              <p:nvPr/>
            </p:nvSpPr>
            <p:spPr>
              <a:xfrm>
                <a:off x="8104675" y="3461230"/>
                <a:ext cx="1655699" cy="646331"/>
              </a:xfrm>
              <a:prstGeom prst="rect">
                <a:avLst/>
              </a:prstGeom>
              <a:noFill/>
            </p:spPr>
            <p:txBody>
              <a:bodyPr wrap="none" lIns="48000" rIns="48000" rtlCol="0">
                <a:spAutoFit/>
              </a:bodyPr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-12 </a:t>
                </a:r>
                <a:r>
                  <a:rPr kumimoji="0" lang="ru-RU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лет</a:t>
                </a:r>
                <a:endPara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670DB6D-8344-452B-A581-EA092FA7E076}"/>
                  </a:ext>
                </a:extLst>
              </p:cNvPr>
              <p:cNvSpPr txBox="1"/>
              <p:nvPr/>
            </p:nvSpPr>
            <p:spPr>
              <a:xfrm>
                <a:off x="1516995" y="3601449"/>
                <a:ext cx="2614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СД и АССЗ</a:t>
                </a:r>
                <a:r>
                  <a:rPr kumimoji="0" lang="ru-RU" sz="2400" b="0" i="0" u="none" strike="noStrike" kern="1200" cap="none" spc="0" normalizeH="0" baseline="7000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</a:t>
                </a:r>
                <a:r>
                  <a:rPr kumimoji="0" lang="ru-RU" sz="2400" b="1" i="0" u="none" strike="noStrike" kern="1200" cap="none" spc="0" normalizeH="0" baseline="7000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ru-RU" sz="32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endPara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Text Box 26">
                <a:extLst>
                  <a:ext uri="{FF2B5EF4-FFF2-40B4-BE49-F238E27FC236}">
                    <a16:creationId xmlns:a16="http://schemas.microsoft.com/office/drawing/2014/main" id="{4699E94D-1A99-4F23-959E-4D12117DCFC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306592" y="4150455"/>
                <a:ext cx="5636429" cy="720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36" tIns="45719" rIns="91436" bIns="45719" anchor="ctr" anchorCtr="0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095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902030302020204" pitchFamily="66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6460341-A0C1-44C2-BC7B-684561901D64}"/>
                  </a:ext>
                </a:extLst>
              </p:cNvPr>
              <p:cNvCxnSpPr/>
              <p:nvPr/>
            </p:nvCxnSpPr>
            <p:spPr>
              <a:xfrm>
                <a:off x="6935029" y="4021598"/>
                <a:ext cx="0" cy="34349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6D9999-9F17-40F6-A8A9-BD097023BC47}"/>
                </a:ext>
              </a:extLst>
            </p:cNvPr>
            <p:cNvSpPr/>
            <p:nvPr/>
          </p:nvSpPr>
          <p:spPr>
            <a:xfrm>
              <a:off x="-113335" y="3435754"/>
              <a:ext cx="1554075" cy="1274898"/>
            </a:xfrm>
            <a:prstGeom prst="ellipse">
              <a:avLst/>
            </a:prstGeom>
            <a:solidFill>
              <a:schemeClr val="bg1"/>
            </a:solidFill>
            <a:ln w="57150" cmpd="dbl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F3FF15-FCD0-447A-9818-EDD86B513E5C}"/>
              </a:ext>
            </a:extLst>
          </p:cNvPr>
          <p:cNvGrpSpPr/>
          <p:nvPr/>
        </p:nvGrpSpPr>
        <p:grpSpPr>
          <a:xfrm>
            <a:off x="318533" y="1488926"/>
            <a:ext cx="11327611" cy="1317672"/>
            <a:chOff x="-200965" y="2136763"/>
            <a:chExt cx="11327611" cy="13176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C1FECD1-600C-4A21-B819-4A1724BE5CA9}"/>
                </a:ext>
              </a:extLst>
            </p:cNvPr>
            <p:cNvGrpSpPr/>
            <p:nvPr/>
          </p:nvGrpSpPr>
          <p:grpSpPr>
            <a:xfrm>
              <a:off x="1306592" y="2262352"/>
              <a:ext cx="9820054" cy="977145"/>
              <a:chOff x="1306592" y="2510305"/>
              <a:chExt cx="9820054" cy="977145"/>
            </a:xfrm>
          </p:grpSpPr>
          <p:sp>
            <p:nvSpPr>
              <p:cNvPr id="68" name="Text Box 26">
                <a:extLst>
                  <a:ext uri="{FF2B5EF4-FFF2-40B4-BE49-F238E27FC236}">
                    <a16:creationId xmlns:a16="http://schemas.microsoft.com/office/drawing/2014/main" id="{33D61DFB-0580-43B1-A07A-F3B11E7E828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306592" y="3293274"/>
                <a:ext cx="7073697" cy="72000"/>
              </a:xfrm>
              <a:prstGeom prst="rect">
                <a:avLst/>
              </a:prstGeom>
              <a:solidFill>
                <a:srgbClr val="92D050"/>
              </a:solidFill>
              <a:ln w="0">
                <a:solidFill>
                  <a:schemeClr val="accent3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36" tIns="45719" rIns="91436" bIns="45719" anchor="ctr" anchorCtr="0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095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902030302020204" pitchFamily="66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567BDD-D5DE-4256-ACEB-B4D8AB65B2E2}"/>
                  </a:ext>
                </a:extLst>
              </p:cNvPr>
              <p:cNvSpPr txBox="1"/>
              <p:nvPr/>
            </p:nvSpPr>
            <p:spPr>
              <a:xfrm>
                <a:off x="1460084" y="2613271"/>
                <a:ext cx="9567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СД</a:t>
                </a:r>
                <a:r>
                  <a:rPr kumimoji="0" lang="ru-RU" sz="2400" b="0" i="0" u="none" strike="noStrike" kern="1200" cap="none" spc="0" normalizeH="0" baseline="7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</a:t>
                </a:r>
                <a:r>
                  <a:rPr kumimoji="0" lang="ru-RU" sz="32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endPara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023A9EA-E358-403C-891D-29563C217A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49657" y="3309856"/>
                <a:ext cx="2676989" cy="21025"/>
              </a:xfrm>
              <a:prstGeom prst="line">
                <a:avLst/>
              </a:prstGeom>
              <a:ln w="63500">
                <a:solidFill>
                  <a:schemeClr val="accent3"/>
                </a:solidFill>
                <a:prstDash val="sysDot"/>
                <a:headEnd type="triangl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DA46F44-9B0F-4D0A-803F-961ACB2CC3A3}"/>
                  </a:ext>
                </a:extLst>
              </p:cNvPr>
              <p:cNvSpPr txBox="1"/>
              <p:nvPr/>
            </p:nvSpPr>
            <p:spPr>
              <a:xfrm>
                <a:off x="8893119" y="2510305"/>
                <a:ext cx="13992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8000" rIns="48000" rtlCol="0">
                <a:spAutoFit/>
              </a:bodyPr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-6 </a:t>
                </a:r>
                <a:r>
                  <a:rPr kumimoji="0" lang="ru-RU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лет</a:t>
                </a:r>
                <a:endPara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2C5EBE65-3B44-474B-B77B-F8E332B7330A}"/>
                  </a:ext>
                </a:extLst>
              </p:cNvPr>
              <p:cNvCxnSpPr/>
              <p:nvPr/>
            </p:nvCxnSpPr>
            <p:spPr>
              <a:xfrm>
                <a:off x="8375049" y="3143955"/>
                <a:ext cx="0" cy="343495"/>
              </a:xfrm>
              <a:prstGeom prst="line">
                <a:avLst/>
              </a:prstGeom>
              <a:ln w="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00E1AAA-82F5-41FA-85DE-9A5B8D6FF02A}"/>
                </a:ext>
              </a:extLst>
            </p:cNvPr>
            <p:cNvSpPr/>
            <p:nvPr/>
          </p:nvSpPr>
          <p:spPr>
            <a:xfrm>
              <a:off x="-200965" y="2136763"/>
              <a:ext cx="1528841" cy="1317672"/>
            </a:xfrm>
            <a:prstGeom prst="ellipse">
              <a:avLst/>
            </a:prstGeom>
            <a:solidFill>
              <a:schemeClr val="bg1"/>
            </a:solidFill>
            <a:ln w="57150" cmpd="dbl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7CE680-CE47-430C-96FC-A9F969C8A017}"/>
              </a:ext>
            </a:extLst>
          </p:cNvPr>
          <p:cNvGrpSpPr/>
          <p:nvPr/>
        </p:nvGrpSpPr>
        <p:grpSpPr>
          <a:xfrm>
            <a:off x="497603" y="4227388"/>
            <a:ext cx="11321456" cy="1516187"/>
            <a:chOff x="-184896" y="4660354"/>
            <a:chExt cx="11321456" cy="151618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0C2138B-D9EF-4B5C-93E4-43AD1955A01B}"/>
                </a:ext>
              </a:extLst>
            </p:cNvPr>
            <p:cNvGrpSpPr/>
            <p:nvPr/>
          </p:nvGrpSpPr>
          <p:grpSpPr>
            <a:xfrm>
              <a:off x="1306591" y="4660354"/>
              <a:ext cx="9829969" cy="928886"/>
              <a:chOff x="1306591" y="4300313"/>
              <a:chExt cx="9829969" cy="928886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E99A4D3-9B5D-45D0-9E64-AFAB0B0824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4324" y="5053847"/>
                <a:ext cx="4942236" cy="0"/>
              </a:xfrm>
              <a:prstGeom prst="line">
                <a:avLst/>
              </a:prstGeom>
              <a:ln w="60325">
                <a:solidFill>
                  <a:schemeClr val="tx2"/>
                </a:solidFill>
                <a:prstDash val="sysDot"/>
                <a:headEnd type="triangl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6D0C4C2-81D4-4A2C-958B-9DB6361E1E68}"/>
                  </a:ext>
                </a:extLst>
              </p:cNvPr>
              <p:cNvSpPr txBox="1"/>
              <p:nvPr/>
            </p:nvSpPr>
            <p:spPr>
              <a:xfrm>
                <a:off x="7606988" y="4300313"/>
                <a:ext cx="1622035" cy="646331"/>
              </a:xfrm>
              <a:prstGeom prst="rect">
                <a:avLst/>
              </a:prstGeom>
              <a:noFill/>
            </p:spPr>
            <p:txBody>
              <a:bodyPr wrap="none" lIns="48000" rIns="48000" rtlCol="0">
                <a:spAutoFit/>
              </a:bodyPr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</a:t>
                </a:r>
                <a:r>
                  <a:rPr kumimoji="0" lang="en-GB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16 </a:t>
                </a:r>
                <a:r>
                  <a:rPr kumimoji="0" lang="ru-RU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лет</a:t>
                </a:r>
                <a:endPara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C5F5C17-8113-4470-A81F-DA1B64299703}"/>
                  </a:ext>
                </a:extLst>
              </p:cNvPr>
              <p:cNvSpPr txBox="1"/>
              <p:nvPr/>
            </p:nvSpPr>
            <p:spPr>
              <a:xfrm>
                <a:off x="1603917" y="4517118"/>
                <a:ext cx="28841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СД и ХБП С1-3</a:t>
                </a:r>
                <a:r>
                  <a:rPr kumimoji="0" lang="ru-RU" sz="1800" b="0" i="0" u="none" strike="noStrike" kern="1200" cap="none" spc="0" normalizeH="0" baseline="78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  <a:r>
                  <a:rPr kumimoji="0" lang="ru-RU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endPara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 Box 26">
                <a:extLst>
                  <a:ext uri="{FF2B5EF4-FFF2-40B4-BE49-F238E27FC236}">
                    <a16:creationId xmlns:a16="http://schemas.microsoft.com/office/drawing/2014/main" id="{EF784DA8-4F25-489C-AF16-02990BB87D9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306591" y="5014561"/>
                <a:ext cx="4887723" cy="83076"/>
              </a:xfrm>
              <a:prstGeom prst="rect">
                <a:avLst/>
              </a:prstGeom>
              <a:solidFill>
                <a:srgbClr val="F3930D"/>
              </a:solidFill>
              <a:ln>
                <a:solidFill>
                  <a:srgbClr val="C00000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36" tIns="45719" rIns="91436" bIns="45719" anchor="ctr" anchorCtr="0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095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902030302020204" pitchFamily="66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E8A892A-044A-4457-A8DF-7A0885979D79}"/>
                  </a:ext>
                </a:extLst>
              </p:cNvPr>
              <p:cNvCxnSpPr/>
              <p:nvPr/>
            </p:nvCxnSpPr>
            <p:spPr>
              <a:xfrm>
                <a:off x="6194324" y="4885704"/>
                <a:ext cx="0" cy="343495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473A852-41E6-4F09-820F-9A52F13E1717}"/>
                </a:ext>
              </a:extLst>
            </p:cNvPr>
            <p:cNvSpPr/>
            <p:nvPr/>
          </p:nvSpPr>
          <p:spPr>
            <a:xfrm>
              <a:off x="-184896" y="4840359"/>
              <a:ext cx="1569360" cy="1336182"/>
            </a:xfrm>
            <a:prstGeom prst="ellipse">
              <a:avLst/>
            </a:prstGeom>
            <a:solidFill>
              <a:schemeClr val="bg1"/>
            </a:solidFill>
            <a:ln w="57150" cmpd="dbl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346BCFD-D59C-4B80-82CA-DE79287D1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2889" y="4687983"/>
            <a:ext cx="821514" cy="821514"/>
          </a:xfrm>
          <a:prstGeom prst="rect">
            <a:avLst/>
          </a:prstGeom>
        </p:spPr>
      </p:pic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BFD0D1A-E3EC-4983-9504-BC0DAA12932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239" y="3209615"/>
            <a:ext cx="777988" cy="777988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48A77-BEC5-4C06-9498-85A42774124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176" y="1598088"/>
            <a:ext cx="1052593" cy="10925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C2C9DB-A017-734A-8F43-0B4BAEE4E001}"/>
              </a:ext>
            </a:extLst>
          </p:cNvPr>
          <p:cNvSpPr/>
          <p:nvPr/>
        </p:nvSpPr>
        <p:spPr>
          <a:xfrm>
            <a:off x="472293" y="6450174"/>
            <a:ext cx="1080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Angelantonoi E.D. et all, Association of Cardiometabolic Multimorbidity With Mortality,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JAMA . 2015 Jul 7;314(1):52-60. doi: 10.1001/jama.2015.7008  2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 Pang Wen et all, Diabetes with early kidney involvement may shorten life expectancy by 16 years, Kidney Int . 2017 Aug;92(2):388-396. doi: 10.1016/j.kint.2017.01.030. Epub 2017 Jun 1.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.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E0DFF4-2CFC-2FCC-62FA-1E179CF9BB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177" y="3231491"/>
            <a:ext cx="739006" cy="7656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AB471C-6B3E-65BB-3C1B-60FB49EFCD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232" y="4667299"/>
            <a:ext cx="812904" cy="842198"/>
          </a:xfrm>
          <a:prstGeom prst="rect">
            <a:avLst/>
          </a:prstGeom>
        </p:spPr>
      </p:pic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B376E7BF-C396-5B4F-86E8-9F2BCC101D02}"/>
              </a:ext>
            </a:extLst>
          </p:cNvPr>
          <p:cNvSpPr txBox="1">
            <a:spLocks/>
          </p:cNvSpPr>
          <p:nvPr/>
        </p:nvSpPr>
        <p:spPr>
          <a:xfrm>
            <a:off x="792026" y="624871"/>
            <a:ext cx="10749713" cy="509518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ln>
                  <a:noFill/>
                </a:ln>
                <a:solidFill>
                  <a:srgbClr val="007984"/>
                </a:solidFill>
                <a:latin typeface="PT Sans" panose="020B0503020203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E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ожидаемой продолжительности жизни у пациентов СД 2 типа в зависимости от наличия сопутствующих заболеваний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D6F23A-0253-BDE1-0815-1DA70E16552E}"/>
              </a:ext>
            </a:extLst>
          </p:cNvPr>
          <p:cNvSpPr txBox="1"/>
          <p:nvPr/>
        </p:nvSpPr>
        <p:spPr>
          <a:xfrm flipH="1">
            <a:off x="122829" y="110100"/>
            <a:ext cx="11928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диабет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206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56B44-B677-3401-48E0-3E2B75F7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674" y="3080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диабет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7213E6-3C16-675D-9BE1-8BE233D11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97" y="886095"/>
            <a:ext cx="10515600" cy="4351338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отделении  проводится  непрерывное мониторирование  (флэш-мониторирование) глюкозы системами нового уровня, позволяющее отчетливо увидеть опасные изменения глюкозы, такие как быстрые перепады глюкозы, гипогликемию, гипергликемию, которые могут приводить к неотложным осложнениям и развитию сердечно-сосудистых изменений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78465-BE54-CCF1-9ECA-9397E7B6F717}"/>
              </a:ext>
            </a:extLst>
          </p:cNvPr>
          <p:cNvSpPr txBox="1"/>
          <p:nvPr/>
        </p:nvSpPr>
        <p:spPr>
          <a:xfrm>
            <a:off x="3047301" y="-11201525"/>
            <a:ext cx="6094602" cy="228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.Сахарный диабет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отделении  проводится  непрерывное мониторирование  (флэш-мониторирование) глюкозы системами нового уровня, позволяющими отчетливо увидеть опасные изменения глюкозы, такие как быстрые перепады глюкозы, гипогликемию, гипергликемию, которые могут приводить к неотложным осложнениям.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15AD526-E6DC-2CCF-BCF2-AAA07395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0" y="2059098"/>
            <a:ext cx="4573588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4D9B57C-CB8C-01E9-7C66-7C5E1E19F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677" y="2211658"/>
            <a:ext cx="1894323" cy="34665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2EA843-3F79-F883-6E84-563EB252C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74" y="3817398"/>
            <a:ext cx="4206203" cy="3370430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E71ECEE-65C7-B3E8-44EC-1FAFF68A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b="7407"/>
          <a:stretch>
            <a:fillRect/>
          </a:stretch>
        </p:blipFill>
        <p:spPr bwMode="auto">
          <a:xfrm>
            <a:off x="4738573" y="3040602"/>
            <a:ext cx="5559104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5806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KchfOAxyQz2IR1gC0jA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A6E89EF6-D04B-7A43-A8F4-7FF23A03C8A9}" vid="{47D9AE5B-2A7E-E14C-B4A9-50964CE6A91E}"/>
    </a:ext>
  </a:extLst>
</a:theme>
</file>

<file path=ppt/theme/theme3.xml><?xml version="1.0" encoding="utf-8"?>
<a:theme xmlns:a="http://schemas.openxmlformats.org/drawingml/2006/main" name="1_Corps">
  <a:themeElements>
    <a:clrScheme name="1_Corp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rp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1F60A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1F60A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or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2130</Words>
  <Application>Microsoft Office PowerPoint</Application>
  <PresentationFormat>Широкоэкранный</PresentationFormat>
  <Paragraphs>267</Paragraphs>
  <Slides>20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Courier New</vt:lpstr>
      <vt:lpstr>Imago</vt:lpstr>
      <vt:lpstr>Lucida Grande</vt:lpstr>
      <vt:lpstr>PT Serif</vt:lpstr>
      <vt:lpstr>Times New Roman</vt:lpstr>
      <vt:lpstr>Verdana</vt:lpstr>
      <vt:lpstr>Wingdings</vt:lpstr>
      <vt:lpstr>Тема Office</vt:lpstr>
      <vt:lpstr>1_Тема Office</vt:lpstr>
      <vt:lpstr>1_Corps</vt:lpstr>
      <vt:lpstr>think-cell Slide</vt:lpstr>
      <vt:lpstr>Worksheet</vt:lpstr>
      <vt:lpstr>Отделение эндокринологии ЦКБ ГА</vt:lpstr>
      <vt:lpstr>Презентация PowerPoint</vt:lpstr>
      <vt:lpstr>Когда мы начинаем говорить о метаболическом синдроме?</vt:lpstr>
      <vt:lpstr>Презентация PowerPoint</vt:lpstr>
      <vt:lpstr>Презентация PowerPoint</vt:lpstr>
      <vt:lpstr>Препараты для терапии ожирения зарегистрированные на территории РФ </vt:lpstr>
      <vt:lpstr>Препараты для терапии предиабета  зарегистрированные на территории РФ </vt:lpstr>
      <vt:lpstr>Презентация PowerPoint</vt:lpstr>
      <vt:lpstr>Сахарный диабет </vt:lpstr>
      <vt:lpstr>Презентация PowerPoint</vt:lpstr>
      <vt:lpstr>Варианты пероральной сахароснижающей терапии для пациентов с СД 2 типа</vt:lpstr>
      <vt:lpstr>Для пациентов с сахарным диабетом  на инсулине. Преимущества помповой терапии </vt:lpstr>
      <vt:lpstr>Презентация PowerPoint</vt:lpstr>
      <vt:lpstr>Презентация PowerPoint</vt:lpstr>
      <vt:lpstr>Выбор целевых уровней холестерина липопротеидов низкой плотности у пациентов с сахарным диабетом 2 типа</vt:lpstr>
      <vt:lpstr>Презентация PowerPoint</vt:lpstr>
      <vt:lpstr>Презентация PowerPoint</vt:lpstr>
      <vt:lpstr>Презентация PowerPoint</vt:lpstr>
      <vt:lpstr>Для пациентов с сахарным диабетом и ожирением.  ПРЕИМУЩЕСТВА ОБУЧЕНИЯ В ШКОЛЕ ДИАБЕТА: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Марушев</dc:creator>
  <cp:lastModifiedBy>Сергей Марушев</cp:lastModifiedBy>
  <cp:revision>38</cp:revision>
  <cp:lastPrinted>2024-06-24T11:37:00Z</cp:lastPrinted>
  <dcterms:created xsi:type="dcterms:W3CDTF">2024-06-20T11:36:46Z</dcterms:created>
  <dcterms:modified xsi:type="dcterms:W3CDTF">2024-07-19T09:17:03Z</dcterms:modified>
</cp:coreProperties>
</file>